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7" r:id="rId2"/>
    <p:sldId id="289" r:id="rId3"/>
    <p:sldId id="290" r:id="rId4"/>
    <p:sldId id="259" r:id="rId5"/>
    <p:sldId id="258" r:id="rId6"/>
    <p:sldId id="260" r:id="rId7"/>
    <p:sldId id="261" r:id="rId8"/>
    <p:sldId id="264" r:id="rId9"/>
    <p:sldId id="263" r:id="rId10"/>
    <p:sldId id="314" r:id="rId11"/>
    <p:sldId id="315" r:id="rId12"/>
    <p:sldId id="266" r:id="rId13"/>
    <p:sldId id="291" r:id="rId14"/>
    <p:sldId id="273" r:id="rId15"/>
    <p:sldId id="274" r:id="rId16"/>
    <p:sldId id="318" r:id="rId17"/>
    <p:sldId id="275" r:id="rId18"/>
    <p:sldId id="294" r:id="rId19"/>
    <p:sldId id="295" r:id="rId20"/>
    <p:sldId id="296" r:id="rId21"/>
    <p:sldId id="311" r:id="rId22"/>
    <p:sldId id="268" r:id="rId23"/>
    <p:sldId id="269" r:id="rId24"/>
    <p:sldId id="270" r:id="rId25"/>
    <p:sldId id="287" r:id="rId26"/>
    <p:sldId id="288" r:id="rId27"/>
    <p:sldId id="278" r:id="rId28"/>
    <p:sldId id="279" r:id="rId29"/>
    <p:sldId id="280" r:id="rId30"/>
    <p:sldId id="281" r:id="rId31"/>
    <p:sldId id="282" r:id="rId32"/>
    <p:sldId id="286" r:id="rId33"/>
    <p:sldId id="319" r:id="rId34"/>
    <p:sldId id="283" r:id="rId35"/>
    <p:sldId id="284" r:id="rId36"/>
    <p:sldId id="285" r:id="rId37"/>
    <p:sldId id="299" r:id="rId38"/>
    <p:sldId id="309" r:id="rId39"/>
    <p:sldId id="308" r:id="rId40"/>
    <p:sldId id="300" r:id="rId41"/>
    <p:sldId id="301" r:id="rId42"/>
    <p:sldId id="305" r:id="rId43"/>
    <p:sldId id="302" r:id="rId44"/>
    <p:sldId id="312" r:id="rId45"/>
    <p:sldId id="313" r:id="rId46"/>
    <p:sldId id="307" r:id="rId47"/>
    <p:sldId id="306" r:id="rId48"/>
    <p:sldId id="324" r:id="rId49"/>
    <p:sldId id="325" r:id="rId50"/>
    <p:sldId id="322" r:id="rId51"/>
    <p:sldId id="329" r:id="rId52"/>
    <p:sldId id="330" r:id="rId53"/>
    <p:sldId id="331" r:id="rId54"/>
    <p:sldId id="332" r:id="rId55"/>
    <p:sldId id="334" r:id="rId56"/>
    <p:sldId id="333" r:id="rId57"/>
    <p:sldId id="326" r:id="rId58"/>
    <p:sldId id="327" r:id="rId59"/>
    <p:sldId id="328" r:id="rId60"/>
    <p:sldId id="320" r:id="rId61"/>
    <p:sldId id="321" r:id="rId62"/>
    <p:sldId id="323" r:id="rId6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1E1B9A6-F8CF-41BA-9F2D-0E3741EE65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7C108-F89F-4F26-8142-1BDC05418A01}" type="slidenum">
              <a:rPr lang="de-DE" smtClean="0">
                <a:latin typeface="Arial" pitchFamily="34" charset="0"/>
              </a:rPr>
              <a:pPr/>
              <a:t>22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877888"/>
            <a:ext cx="4217988" cy="316547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4725"/>
          </a:xfrm>
          <a:noFill/>
          <a:ln/>
        </p:spPr>
        <p:txBody>
          <a:bodyPr wrap="none" anchor="ctr"/>
          <a:lstStyle/>
          <a:p>
            <a:pPr defTabSz="457200" eaLnBrk="1" hangingPunct="1"/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B06F98-3BAD-45EA-9526-13C786D455F5}" type="slidenum">
              <a:rPr lang="en-US" smtClean="0">
                <a:latin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66D00-C64B-4F08-AF09-439193D52E53}" type="slidenum">
              <a:rPr lang="en-US" smtClean="0">
                <a:latin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endParaRPr lang="fi-FI" b="1" smtClean="0">
              <a:latin typeface="Arial" pitchFamily="34" charset="0"/>
            </a:endParaRPr>
          </a:p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48850-0427-4D77-8919-C5F051E5E612}" type="slidenum">
              <a:rPr lang="de-DE"/>
              <a:pPr/>
              <a:t>62</a:t>
            </a:fld>
            <a:endParaRPr lang="de-DE"/>
          </a:p>
        </p:txBody>
      </p:sp>
      <p:sp>
        <p:nvSpPr>
          <p:cNvPr id="38502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877888"/>
            <a:ext cx="4217988" cy="3165475"/>
          </a:xfrm>
          <a:ln/>
        </p:spPr>
      </p:sp>
      <p:sp>
        <p:nvSpPr>
          <p:cNvPr id="385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4725"/>
          </a:xfrm>
          <a:ln/>
        </p:spPr>
        <p:txBody>
          <a:bodyPr wrap="none" anchor="ctr"/>
          <a:lstStyle/>
          <a:p>
            <a:pPr defTabSz="457200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D74F46-85ED-4ECC-BEB8-2F4D1506A518}" type="slidenum">
              <a:rPr lang="de-DE" smtClean="0">
                <a:latin typeface="Arial" pitchFamily="34" charset="0"/>
              </a:rPr>
              <a:pPr/>
              <a:t>23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877888"/>
            <a:ext cx="4217988" cy="316547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4725"/>
          </a:xfrm>
          <a:noFill/>
          <a:ln/>
        </p:spPr>
        <p:txBody>
          <a:bodyPr wrap="none" anchor="ctr"/>
          <a:lstStyle/>
          <a:p>
            <a:pPr defTabSz="457200" eaLnBrk="1" hangingPunct="1"/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58537E-A1BF-4923-90D1-1C50ECB4457A}" type="slidenum">
              <a:rPr lang="de-DE" smtClean="0">
                <a:latin typeface="Arial" pitchFamily="34" charset="0"/>
              </a:rPr>
              <a:pPr/>
              <a:t>24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877888"/>
            <a:ext cx="4217988" cy="3165475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4725"/>
          </a:xfrm>
          <a:noFill/>
          <a:ln/>
        </p:spPr>
        <p:txBody>
          <a:bodyPr wrap="none" anchor="ctr"/>
          <a:lstStyle/>
          <a:p>
            <a:pPr defTabSz="457200" eaLnBrk="1" hangingPunct="1"/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543FC2-6FE5-4EA8-BC70-84D416ED5101}" type="slidenum">
              <a:rPr lang="de-DE" smtClean="0">
                <a:latin typeface="Arial" pitchFamily="34" charset="0"/>
              </a:rPr>
              <a:pPr/>
              <a:t>29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877888"/>
            <a:ext cx="4217988" cy="31654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4725"/>
          </a:xfrm>
          <a:noFill/>
          <a:ln/>
        </p:spPr>
        <p:txBody>
          <a:bodyPr wrap="none" anchor="ctr"/>
          <a:lstStyle/>
          <a:p>
            <a:pPr defTabSz="457200" eaLnBrk="1" hangingPunct="1"/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4C71E-0EE7-4BE1-8DEE-D04E916CA464}" type="slidenum">
              <a:rPr lang="de-DE" smtClean="0">
                <a:latin typeface="Arial" pitchFamily="34" charset="0"/>
              </a:rPr>
              <a:pPr/>
              <a:t>30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877888"/>
            <a:ext cx="4217988" cy="31654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4725"/>
          </a:xfrm>
          <a:noFill/>
          <a:ln/>
        </p:spPr>
        <p:txBody>
          <a:bodyPr wrap="none" anchor="ctr"/>
          <a:lstStyle/>
          <a:p>
            <a:pPr defTabSz="457200" eaLnBrk="1" hangingPunct="1"/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64A642-560A-44B5-ADB4-5D29E2948A33}" type="slidenum">
              <a:rPr lang="de-DE" smtClean="0">
                <a:latin typeface="Arial" pitchFamily="34" charset="0"/>
              </a:rPr>
              <a:pPr/>
              <a:t>32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877888"/>
            <a:ext cx="4217988" cy="3165475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4725"/>
          </a:xfrm>
          <a:noFill/>
          <a:ln/>
        </p:spPr>
        <p:txBody>
          <a:bodyPr wrap="none" anchor="ctr"/>
          <a:lstStyle/>
          <a:p>
            <a:pPr defTabSz="457200" eaLnBrk="1" hangingPunct="1"/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2A1F7-E831-4B18-ADB5-8BEBE10DFFF7}" type="slidenum">
              <a:rPr lang="en-US" smtClean="0">
                <a:latin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de-DE" sz="9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F6916B-A8D5-4EF6-A0A9-254A94E16D15}" type="slidenum">
              <a:rPr lang="en-US" smtClean="0">
                <a:latin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21898E-28EB-432F-A7A6-3912892E9041}" type="slidenum">
              <a:rPr lang="en-US" smtClean="0">
                <a:latin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76207-6239-4958-A967-1DCD526EFC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FB763-F6ED-4B56-943B-C7C631E2FD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A101A-3AC5-4DCD-86FF-1ABB235ECB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A2ECB-630E-4E3F-A300-31DEF105DC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2995F-E9B1-4162-8356-E8A4AF1F4FD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05746-D700-4EB7-A886-8F3BF121BAD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ED972-A7F1-4493-95EC-5BDA0E2AB07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11DDE-31BC-4C0B-8C26-E9E2289728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E08D7-72CD-4A17-A5E9-C93245A852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C8B5B-3946-4A95-90DB-FCED25883B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A2783-137F-4EDB-AC50-868C7735EC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2B990-3E0F-4E7F-94FA-51F5D0E125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57547B0-5CA1-4765-80D4-15BDDCF980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-Dokument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-Dokument3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0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-Dokument2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2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04813"/>
            <a:ext cx="8496300" cy="2160587"/>
          </a:xfrm>
        </p:spPr>
        <p:txBody>
          <a:bodyPr/>
          <a:lstStyle/>
          <a:p>
            <a:pPr eaLnBrk="1" hangingPunct="1"/>
            <a:r>
              <a:rPr lang="de-DE" sz="4000" dirty="0" smtClean="0">
                <a:latin typeface="Times New Roman" pitchFamily="18" charset="0"/>
              </a:rPr>
              <a:t>NUCLEATION -</a:t>
            </a:r>
            <a:br>
              <a:rPr lang="de-DE" sz="4000" dirty="0" smtClean="0">
                <a:latin typeface="Times New Roman" pitchFamily="18" charset="0"/>
              </a:rPr>
            </a:br>
            <a:r>
              <a:rPr lang="de-DE" sz="4000" dirty="0" smtClean="0">
                <a:latin typeface="Times New Roman" pitchFamily="18" charset="0"/>
              </a:rPr>
              <a:t>FROM  MOLECULAR  CLUSTERS</a:t>
            </a:r>
            <a:br>
              <a:rPr lang="de-DE" sz="4000" dirty="0" smtClean="0">
                <a:latin typeface="Times New Roman" pitchFamily="18" charset="0"/>
              </a:rPr>
            </a:br>
            <a:r>
              <a:rPr lang="de-DE" sz="4000" dirty="0" smtClean="0">
                <a:latin typeface="Times New Roman" pitchFamily="18" charset="0"/>
              </a:rPr>
              <a:t>TO  NANOPARTICLES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781300"/>
            <a:ext cx="7921625" cy="3816350"/>
          </a:xfrm>
          <a:noFill/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endParaRPr lang="de-DE" sz="2000" dirty="0" smtClean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de-DE" sz="2000" dirty="0" smtClean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de-DE" sz="2000" dirty="0" smtClean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de-DE" sz="2000" dirty="0" smtClean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de-DE" sz="2800" dirty="0" smtClean="0">
                <a:latin typeface="Times New Roman" pitchFamily="18" charset="0"/>
              </a:rPr>
              <a:t>Paul Wagner</a:t>
            </a:r>
          </a:p>
          <a:p>
            <a:pPr algn="l" eaLnBrk="1" hangingPunct="1">
              <a:lnSpc>
                <a:spcPct val="80000"/>
              </a:lnSpc>
            </a:pPr>
            <a:r>
              <a:rPr lang="de-DE" sz="2800" dirty="0" smtClean="0">
                <a:latin typeface="Times New Roman" pitchFamily="18" charset="0"/>
              </a:rPr>
              <a:t>Fakultät für Physik</a:t>
            </a:r>
          </a:p>
          <a:p>
            <a:pPr algn="l" eaLnBrk="1" hangingPunct="1">
              <a:lnSpc>
                <a:spcPct val="80000"/>
              </a:lnSpc>
            </a:pPr>
            <a:r>
              <a:rPr lang="de-DE" sz="2800" dirty="0" smtClean="0">
                <a:latin typeface="Times New Roman" pitchFamily="18" charset="0"/>
              </a:rPr>
              <a:t>Universität Wien</a:t>
            </a:r>
          </a:p>
          <a:p>
            <a:pPr algn="l" eaLnBrk="1" hangingPunct="1">
              <a:lnSpc>
                <a:spcPct val="80000"/>
              </a:lnSpc>
            </a:pPr>
            <a:r>
              <a:rPr lang="de-DE" sz="2800" dirty="0" smtClean="0">
                <a:latin typeface="Times New Roman" pitchFamily="18" charset="0"/>
              </a:rPr>
              <a:t>Austria</a:t>
            </a:r>
          </a:p>
          <a:p>
            <a:pPr algn="l" eaLnBrk="1" hangingPunct="1">
              <a:lnSpc>
                <a:spcPct val="80000"/>
              </a:lnSpc>
            </a:pPr>
            <a:endParaRPr lang="de-DE" sz="2800" dirty="0" smtClean="0">
              <a:latin typeface="Times New Roman" pitchFamily="18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651500" y="3860800"/>
          <a:ext cx="2154238" cy="2232025"/>
        </p:xfrm>
        <a:graphic>
          <a:graphicData uri="http://schemas.openxmlformats.org/presentationml/2006/ole">
            <p:oleObj spid="_x0000_s1026" name="Dokument" r:id="rId3" imgW="1178634" imgH="1221025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6229350" cy="1462087"/>
          </a:xfrm>
        </p:spPr>
        <p:txBody>
          <a:bodyPr/>
          <a:lstStyle/>
          <a:p>
            <a:pPr algn="ctr"/>
            <a:r>
              <a:rPr lang="de-DE" sz="3600"/>
              <a:t>Free energy of formation </a:t>
            </a:r>
            <a:br>
              <a:rPr lang="de-DE" sz="3600"/>
            </a:br>
            <a:r>
              <a:rPr lang="de-DE" sz="3600"/>
              <a:t>of charged clusters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2017713"/>
            <a:ext cx="7478713" cy="4114800"/>
          </a:xfrm>
        </p:spPr>
        <p:txBody>
          <a:bodyPr/>
          <a:lstStyle/>
          <a:p>
            <a:endParaRPr lang="de-DE"/>
          </a:p>
        </p:txBody>
      </p:sp>
      <p:pic>
        <p:nvPicPr>
          <p:cNvPr id="406532" name="Picture 4" descr="aron_Fletcher_FT_dG_273K_D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060575"/>
            <a:ext cx="5903912" cy="432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20713"/>
            <a:ext cx="7793037" cy="720725"/>
          </a:xfrm>
        </p:spPr>
        <p:txBody>
          <a:bodyPr/>
          <a:lstStyle/>
          <a:p>
            <a:pPr algn="ctr"/>
            <a:r>
              <a:rPr lang="de-DE" sz="3600"/>
              <a:t>KELVIN – THOMSON - CURVE</a:t>
            </a:r>
          </a:p>
        </p:txBody>
      </p:sp>
      <p:pic>
        <p:nvPicPr>
          <p:cNvPr id="407556" name="Picture 4" descr="Kelvin_KelvinThomson_273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2373313"/>
            <a:ext cx="5553075" cy="39290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532813" cy="1498600"/>
          </a:xfrm>
        </p:spPr>
        <p:txBody>
          <a:bodyPr/>
          <a:lstStyle/>
          <a:p>
            <a:pPr marL="1795463" eaLnBrk="1" hangingPunct="1"/>
            <a:r>
              <a:rPr lang="de-DE" sz="3600" smtClean="0"/>
              <a:t>Vapor-liquid equilibrium conditions over curved surfaces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1835150" y="4005263"/>
          <a:ext cx="5410200" cy="1049337"/>
        </p:xfrm>
        <a:graphic>
          <a:graphicData uri="http://schemas.openxmlformats.org/presentationml/2006/ole">
            <p:oleObj spid="_x0000_s5122" name="Equation" r:id="rId3" imgW="2552400" imgH="495000" progId="Equation.3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92725" y="4581525"/>
            <a:ext cx="685800" cy="801688"/>
            <a:chOff x="3408" y="3072"/>
            <a:chExt cx="432" cy="505"/>
          </a:xfrm>
        </p:grpSpPr>
        <p:sp>
          <p:nvSpPr>
            <p:cNvPr id="5126" name="Oval 5"/>
            <p:cNvSpPr>
              <a:spLocks noChangeArrowheads="1"/>
            </p:cNvSpPr>
            <p:nvPr/>
          </p:nvSpPr>
          <p:spPr bwMode="auto">
            <a:xfrm>
              <a:off x="3408" y="3072"/>
              <a:ext cx="432" cy="288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127" name="Text Box 6"/>
            <p:cNvSpPr txBox="1">
              <a:spLocks noChangeArrowheads="1"/>
            </p:cNvSpPr>
            <p:nvPr/>
          </p:nvSpPr>
          <p:spPr bwMode="auto">
            <a:xfrm>
              <a:off x="3638" y="3289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e-DE" sz="2400">
                <a:solidFill>
                  <a:srgbClr val="FF0000"/>
                </a:solidFill>
              </a:endParaRPr>
            </a:p>
          </p:txBody>
        </p:sp>
      </p:grp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971550" y="2636838"/>
            <a:ext cx="708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400"/>
              <a:t>Charged particles:</a:t>
            </a:r>
            <a:r>
              <a:rPr lang="de-DE" sz="2400">
                <a:sym typeface="Symbol" pitchFamily="18" charset="2"/>
              </a:rPr>
              <a:t> </a:t>
            </a:r>
            <a:r>
              <a:rPr lang="de-DE" sz="2400"/>
              <a:t>Kelvin-Thomson equation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900113" y="476250"/>
            <a:ext cx="10044113" cy="1223963"/>
          </a:xfrm>
        </p:spPr>
        <p:txBody>
          <a:bodyPr/>
          <a:lstStyle/>
          <a:p>
            <a:pPr marL="1795463"/>
            <a:r>
              <a:rPr lang="de-DE" sz="4000" smtClean="0"/>
              <a:t>Particle growth by condensation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9138"/>
            <a:ext cx="8569325" cy="4103687"/>
          </a:xfrm>
        </p:spPr>
        <p:txBody>
          <a:bodyPr/>
          <a:lstStyle/>
          <a:p>
            <a:pPr lvl="1">
              <a:lnSpc>
                <a:spcPct val="124000"/>
              </a:lnSpc>
              <a:buFontTx/>
              <a:buNone/>
            </a:pPr>
            <a:endParaRPr lang="en-GB" sz="2600" smtClean="0">
              <a:latin typeface="Avant Garde Gothic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GB" sz="1400" smtClean="0">
              <a:latin typeface="Avant Garde Gothic"/>
            </a:endParaRPr>
          </a:p>
          <a:p>
            <a:pPr>
              <a:lnSpc>
                <a:spcPct val="80000"/>
              </a:lnSpc>
            </a:pPr>
            <a:endParaRPr lang="en-GB" sz="1800" smtClean="0">
              <a:latin typeface="Avant Garde Gothic"/>
            </a:endParaRPr>
          </a:p>
          <a:p>
            <a:pPr lvl="1">
              <a:lnSpc>
                <a:spcPct val="80000"/>
              </a:lnSpc>
            </a:pPr>
            <a:endParaRPr lang="en-GB" sz="1400" smtClean="0">
              <a:latin typeface="Avant Garde Gothic"/>
            </a:endParaRPr>
          </a:p>
          <a:p>
            <a:pPr lvl="1">
              <a:lnSpc>
                <a:spcPct val="80000"/>
              </a:lnSpc>
            </a:pPr>
            <a:endParaRPr lang="de-DE" sz="1400" smtClean="0">
              <a:latin typeface="Avant Garde Gothic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de-AT" sz="4400">
              <a:solidFill>
                <a:schemeClr val="tx2"/>
              </a:solidFill>
            </a:endParaRPr>
          </a:p>
        </p:txBody>
      </p:sp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2843213" y="3213100"/>
            <a:ext cx="3457575" cy="2806700"/>
            <a:chOff x="1658" y="1752"/>
            <a:chExt cx="2585" cy="2223"/>
          </a:xfrm>
        </p:grpSpPr>
        <p:sp>
          <p:nvSpPr>
            <p:cNvPr id="20494" name="Oval 6"/>
            <p:cNvSpPr>
              <a:spLocks noChangeArrowheads="1"/>
            </p:cNvSpPr>
            <p:nvPr/>
          </p:nvSpPr>
          <p:spPr bwMode="auto">
            <a:xfrm>
              <a:off x="2562" y="2387"/>
              <a:ext cx="716" cy="7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495" name="Oval 7"/>
            <p:cNvSpPr>
              <a:spLocks noChangeArrowheads="1"/>
            </p:cNvSpPr>
            <p:nvPr/>
          </p:nvSpPr>
          <p:spPr bwMode="auto">
            <a:xfrm>
              <a:off x="2499" y="2355"/>
              <a:ext cx="62" cy="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496" name="Oval 8"/>
            <p:cNvSpPr>
              <a:spLocks noChangeArrowheads="1"/>
            </p:cNvSpPr>
            <p:nvPr/>
          </p:nvSpPr>
          <p:spPr bwMode="auto">
            <a:xfrm>
              <a:off x="3558" y="2736"/>
              <a:ext cx="62" cy="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497" name="Oval 9"/>
            <p:cNvSpPr>
              <a:spLocks noChangeArrowheads="1"/>
            </p:cNvSpPr>
            <p:nvPr/>
          </p:nvSpPr>
          <p:spPr bwMode="auto">
            <a:xfrm>
              <a:off x="2312" y="1974"/>
              <a:ext cx="62" cy="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498" name="Oval 10"/>
            <p:cNvSpPr>
              <a:spLocks noChangeArrowheads="1"/>
            </p:cNvSpPr>
            <p:nvPr/>
          </p:nvSpPr>
          <p:spPr bwMode="auto">
            <a:xfrm>
              <a:off x="3371" y="2323"/>
              <a:ext cx="62" cy="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499" name="Oval 11"/>
            <p:cNvSpPr>
              <a:spLocks noChangeArrowheads="1"/>
            </p:cNvSpPr>
            <p:nvPr/>
          </p:nvSpPr>
          <p:spPr bwMode="auto">
            <a:xfrm>
              <a:off x="3153" y="3626"/>
              <a:ext cx="62" cy="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00" name="Oval 12"/>
            <p:cNvSpPr>
              <a:spLocks noChangeArrowheads="1"/>
            </p:cNvSpPr>
            <p:nvPr/>
          </p:nvSpPr>
          <p:spPr bwMode="auto">
            <a:xfrm>
              <a:off x="2966" y="1847"/>
              <a:ext cx="62" cy="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01" name="Oval 13"/>
            <p:cNvSpPr>
              <a:spLocks noChangeArrowheads="1"/>
            </p:cNvSpPr>
            <p:nvPr/>
          </p:nvSpPr>
          <p:spPr bwMode="auto">
            <a:xfrm>
              <a:off x="1845" y="2736"/>
              <a:ext cx="62" cy="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02" name="Oval 14"/>
            <p:cNvSpPr>
              <a:spLocks noChangeArrowheads="1"/>
            </p:cNvSpPr>
            <p:nvPr/>
          </p:nvSpPr>
          <p:spPr bwMode="auto">
            <a:xfrm>
              <a:off x="2032" y="3245"/>
              <a:ext cx="62" cy="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03" name="Oval 15"/>
            <p:cNvSpPr>
              <a:spLocks noChangeArrowheads="1"/>
            </p:cNvSpPr>
            <p:nvPr/>
          </p:nvSpPr>
          <p:spPr bwMode="auto">
            <a:xfrm>
              <a:off x="2966" y="3245"/>
              <a:ext cx="62" cy="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04" name="Oval 16"/>
            <p:cNvSpPr>
              <a:spLocks noChangeArrowheads="1"/>
            </p:cNvSpPr>
            <p:nvPr/>
          </p:nvSpPr>
          <p:spPr bwMode="auto">
            <a:xfrm>
              <a:off x="2219" y="3498"/>
              <a:ext cx="62" cy="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05" name="Oval 17"/>
            <p:cNvSpPr>
              <a:spLocks noChangeArrowheads="1"/>
            </p:cNvSpPr>
            <p:nvPr/>
          </p:nvSpPr>
          <p:spPr bwMode="auto">
            <a:xfrm>
              <a:off x="2748" y="1910"/>
              <a:ext cx="62" cy="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06" name="Oval 18"/>
            <p:cNvSpPr>
              <a:spLocks noChangeArrowheads="1"/>
            </p:cNvSpPr>
            <p:nvPr/>
          </p:nvSpPr>
          <p:spPr bwMode="auto">
            <a:xfrm>
              <a:off x="2562" y="2991"/>
              <a:ext cx="61" cy="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07" name="Oval 19"/>
            <p:cNvSpPr>
              <a:spLocks noChangeArrowheads="1"/>
            </p:cNvSpPr>
            <p:nvPr/>
          </p:nvSpPr>
          <p:spPr bwMode="auto">
            <a:xfrm>
              <a:off x="2001" y="2260"/>
              <a:ext cx="61" cy="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08" name="Oval 20"/>
            <p:cNvSpPr>
              <a:spLocks noChangeArrowheads="1"/>
            </p:cNvSpPr>
            <p:nvPr/>
          </p:nvSpPr>
          <p:spPr bwMode="auto">
            <a:xfrm>
              <a:off x="2437" y="2577"/>
              <a:ext cx="61" cy="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09" name="Oval 21"/>
            <p:cNvSpPr>
              <a:spLocks noChangeArrowheads="1"/>
            </p:cNvSpPr>
            <p:nvPr/>
          </p:nvSpPr>
          <p:spPr bwMode="auto">
            <a:xfrm>
              <a:off x="3215" y="2958"/>
              <a:ext cx="62" cy="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10" name="Line 22"/>
            <p:cNvSpPr>
              <a:spLocks noChangeShapeType="1"/>
            </p:cNvSpPr>
            <p:nvPr/>
          </p:nvSpPr>
          <p:spPr bwMode="auto">
            <a:xfrm>
              <a:off x="1814" y="2038"/>
              <a:ext cx="778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11" name="Line 23"/>
            <p:cNvSpPr>
              <a:spLocks noChangeShapeType="1"/>
            </p:cNvSpPr>
            <p:nvPr/>
          </p:nvSpPr>
          <p:spPr bwMode="auto">
            <a:xfrm flipH="1">
              <a:off x="3247" y="2006"/>
              <a:ext cx="685" cy="5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12" name="Line 24"/>
            <p:cNvSpPr>
              <a:spLocks noChangeShapeType="1"/>
            </p:cNvSpPr>
            <p:nvPr/>
          </p:nvSpPr>
          <p:spPr bwMode="auto">
            <a:xfrm flipH="1" flipV="1">
              <a:off x="3184" y="3086"/>
              <a:ext cx="748" cy="7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13" name="Line 25"/>
            <p:cNvSpPr>
              <a:spLocks noChangeShapeType="1"/>
            </p:cNvSpPr>
            <p:nvPr/>
          </p:nvSpPr>
          <p:spPr bwMode="auto">
            <a:xfrm flipV="1">
              <a:off x="1783" y="3086"/>
              <a:ext cx="840" cy="7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14" name="Line 26"/>
            <p:cNvSpPr>
              <a:spLocks noChangeShapeType="1"/>
            </p:cNvSpPr>
            <p:nvPr/>
          </p:nvSpPr>
          <p:spPr bwMode="auto">
            <a:xfrm>
              <a:off x="2904" y="3181"/>
              <a:ext cx="0" cy="7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15" name="Line 27"/>
            <p:cNvSpPr>
              <a:spLocks noChangeShapeType="1"/>
            </p:cNvSpPr>
            <p:nvPr/>
          </p:nvSpPr>
          <p:spPr bwMode="auto">
            <a:xfrm>
              <a:off x="3371" y="2768"/>
              <a:ext cx="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16" name="Line 28"/>
            <p:cNvSpPr>
              <a:spLocks noChangeShapeType="1"/>
            </p:cNvSpPr>
            <p:nvPr/>
          </p:nvSpPr>
          <p:spPr bwMode="auto">
            <a:xfrm flipV="1">
              <a:off x="2935" y="1752"/>
              <a:ext cx="0" cy="6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17" name="Line 29"/>
            <p:cNvSpPr>
              <a:spLocks noChangeShapeType="1"/>
            </p:cNvSpPr>
            <p:nvPr/>
          </p:nvSpPr>
          <p:spPr bwMode="auto">
            <a:xfrm flipH="1">
              <a:off x="1658" y="2768"/>
              <a:ext cx="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18" name="Oval 30"/>
            <p:cNvSpPr>
              <a:spLocks noChangeArrowheads="1"/>
            </p:cNvSpPr>
            <p:nvPr/>
          </p:nvSpPr>
          <p:spPr bwMode="auto">
            <a:xfrm>
              <a:off x="3683" y="3340"/>
              <a:ext cx="62" cy="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19" name="Oval 31"/>
            <p:cNvSpPr>
              <a:spLocks noChangeArrowheads="1"/>
            </p:cNvSpPr>
            <p:nvPr/>
          </p:nvSpPr>
          <p:spPr bwMode="auto">
            <a:xfrm>
              <a:off x="3496" y="1974"/>
              <a:ext cx="62" cy="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20" name="Oval 32"/>
            <p:cNvSpPr>
              <a:spLocks noChangeArrowheads="1"/>
            </p:cNvSpPr>
            <p:nvPr/>
          </p:nvSpPr>
          <p:spPr bwMode="auto">
            <a:xfrm>
              <a:off x="2562" y="3245"/>
              <a:ext cx="61" cy="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21" name="Oval 33"/>
            <p:cNvSpPr>
              <a:spLocks noChangeArrowheads="1"/>
            </p:cNvSpPr>
            <p:nvPr/>
          </p:nvSpPr>
          <p:spPr bwMode="auto">
            <a:xfrm>
              <a:off x="3402" y="3657"/>
              <a:ext cx="62" cy="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22" name="Oval 34"/>
            <p:cNvSpPr>
              <a:spLocks noChangeArrowheads="1"/>
            </p:cNvSpPr>
            <p:nvPr/>
          </p:nvSpPr>
          <p:spPr bwMode="auto">
            <a:xfrm>
              <a:off x="3714" y="2355"/>
              <a:ext cx="61" cy="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23" name="Oval 35"/>
            <p:cNvSpPr>
              <a:spLocks noChangeArrowheads="1"/>
            </p:cNvSpPr>
            <p:nvPr/>
          </p:nvSpPr>
          <p:spPr bwMode="auto">
            <a:xfrm>
              <a:off x="3878" y="2614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24" name="Oval 36"/>
            <p:cNvSpPr>
              <a:spLocks noChangeArrowheads="1"/>
            </p:cNvSpPr>
            <p:nvPr/>
          </p:nvSpPr>
          <p:spPr bwMode="auto">
            <a:xfrm>
              <a:off x="3515" y="2568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25" name="Oval 37"/>
            <p:cNvSpPr>
              <a:spLocks noChangeArrowheads="1"/>
            </p:cNvSpPr>
            <p:nvPr/>
          </p:nvSpPr>
          <p:spPr bwMode="auto">
            <a:xfrm>
              <a:off x="3243" y="2205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26" name="Oval 38"/>
            <p:cNvSpPr>
              <a:spLocks noChangeArrowheads="1"/>
            </p:cNvSpPr>
            <p:nvPr/>
          </p:nvSpPr>
          <p:spPr bwMode="auto">
            <a:xfrm>
              <a:off x="2744" y="2069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27" name="Oval 39"/>
            <p:cNvSpPr>
              <a:spLocks noChangeArrowheads="1"/>
            </p:cNvSpPr>
            <p:nvPr/>
          </p:nvSpPr>
          <p:spPr bwMode="auto">
            <a:xfrm>
              <a:off x="2290" y="2523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28" name="Oval 40"/>
            <p:cNvSpPr>
              <a:spLocks noChangeArrowheads="1"/>
            </p:cNvSpPr>
            <p:nvPr/>
          </p:nvSpPr>
          <p:spPr bwMode="auto">
            <a:xfrm>
              <a:off x="2653" y="3113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29" name="Oval 41"/>
            <p:cNvSpPr>
              <a:spLocks noChangeArrowheads="1"/>
            </p:cNvSpPr>
            <p:nvPr/>
          </p:nvSpPr>
          <p:spPr bwMode="auto">
            <a:xfrm>
              <a:off x="2699" y="3521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30" name="Oval 42"/>
            <p:cNvSpPr>
              <a:spLocks noChangeArrowheads="1"/>
            </p:cNvSpPr>
            <p:nvPr/>
          </p:nvSpPr>
          <p:spPr bwMode="auto">
            <a:xfrm>
              <a:off x="2290" y="3067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31" name="Oval 43"/>
            <p:cNvSpPr>
              <a:spLocks noChangeArrowheads="1"/>
            </p:cNvSpPr>
            <p:nvPr/>
          </p:nvSpPr>
          <p:spPr bwMode="auto">
            <a:xfrm>
              <a:off x="3107" y="1979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32" name="Oval 44"/>
            <p:cNvSpPr>
              <a:spLocks noChangeArrowheads="1"/>
            </p:cNvSpPr>
            <p:nvPr/>
          </p:nvSpPr>
          <p:spPr bwMode="auto">
            <a:xfrm>
              <a:off x="2336" y="2160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33" name="Oval 45"/>
            <p:cNvSpPr>
              <a:spLocks noChangeArrowheads="1"/>
            </p:cNvSpPr>
            <p:nvPr/>
          </p:nvSpPr>
          <p:spPr bwMode="auto">
            <a:xfrm>
              <a:off x="2154" y="2659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34" name="Oval 46"/>
            <p:cNvSpPr>
              <a:spLocks noChangeArrowheads="1"/>
            </p:cNvSpPr>
            <p:nvPr/>
          </p:nvSpPr>
          <p:spPr bwMode="auto">
            <a:xfrm>
              <a:off x="2018" y="3067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35" name="Oval 47"/>
            <p:cNvSpPr>
              <a:spLocks noChangeArrowheads="1"/>
            </p:cNvSpPr>
            <p:nvPr/>
          </p:nvSpPr>
          <p:spPr bwMode="auto">
            <a:xfrm>
              <a:off x="2426" y="2886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36" name="Oval 48"/>
            <p:cNvSpPr>
              <a:spLocks noChangeArrowheads="1"/>
            </p:cNvSpPr>
            <p:nvPr/>
          </p:nvSpPr>
          <p:spPr bwMode="auto">
            <a:xfrm>
              <a:off x="3560" y="2976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37" name="Oval 49"/>
            <p:cNvSpPr>
              <a:spLocks noChangeArrowheads="1"/>
            </p:cNvSpPr>
            <p:nvPr/>
          </p:nvSpPr>
          <p:spPr bwMode="auto">
            <a:xfrm>
              <a:off x="3334" y="3430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38" name="Oval 50"/>
            <p:cNvSpPr>
              <a:spLocks noChangeArrowheads="1"/>
            </p:cNvSpPr>
            <p:nvPr/>
          </p:nvSpPr>
          <p:spPr bwMode="auto">
            <a:xfrm>
              <a:off x="3334" y="2523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39" name="Oval 51"/>
            <p:cNvSpPr>
              <a:spLocks noChangeArrowheads="1"/>
            </p:cNvSpPr>
            <p:nvPr/>
          </p:nvSpPr>
          <p:spPr bwMode="auto">
            <a:xfrm>
              <a:off x="3515" y="3158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40" name="Oval 52"/>
            <p:cNvSpPr>
              <a:spLocks noChangeArrowheads="1"/>
            </p:cNvSpPr>
            <p:nvPr/>
          </p:nvSpPr>
          <p:spPr bwMode="auto">
            <a:xfrm>
              <a:off x="3107" y="2341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41" name="Oval 53"/>
            <p:cNvSpPr>
              <a:spLocks noChangeArrowheads="1"/>
            </p:cNvSpPr>
            <p:nvPr/>
          </p:nvSpPr>
          <p:spPr bwMode="auto">
            <a:xfrm>
              <a:off x="2426" y="2251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42" name="Oval 54"/>
            <p:cNvSpPr>
              <a:spLocks noChangeArrowheads="1"/>
            </p:cNvSpPr>
            <p:nvPr/>
          </p:nvSpPr>
          <p:spPr bwMode="auto">
            <a:xfrm>
              <a:off x="2653" y="2387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43" name="Oval 55"/>
            <p:cNvSpPr>
              <a:spLocks noChangeArrowheads="1"/>
            </p:cNvSpPr>
            <p:nvPr/>
          </p:nvSpPr>
          <p:spPr bwMode="auto">
            <a:xfrm>
              <a:off x="1927" y="2614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44" name="Oval 56"/>
            <p:cNvSpPr>
              <a:spLocks noChangeArrowheads="1"/>
            </p:cNvSpPr>
            <p:nvPr/>
          </p:nvSpPr>
          <p:spPr bwMode="auto">
            <a:xfrm>
              <a:off x="2608" y="3385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45" name="Oval 57"/>
            <p:cNvSpPr>
              <a:spLocks noChangeArrowheads="1"/>
            </p:cNvSpPr>
            <p:nvPr/>
          </p:nvSpPr>
          <p:spPr bwMode="auto">
            <a:xfrm>
              <a:off x="3152" y="3203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46" name="Oval 58"/>
            <p:cNvSpPr>
              <a:spLocks noChangeArrowheads="1"/>
            </p:cNvSpPr>
            <p:nvPr/>
          </p:nvSpPr>
          <p:spPr bwMode="auto">
            <a:xfrm>
              <a:off x="2109" y="2296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47" name="Oval 59"/>
            <p:cNvSpPr>
              <a:spLocks noChangeArrowheads="1"/>
            </p:cNvSpPr>
            <p:nvPr/>
          </p:nvSpPr>
          <p:spPr bwMode="auto">
            <a:xfrm>
              <a:off x="3334" y="2069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48" name="Oval 60"/>
            <p:cNvSpPr>
              <a:spLocks noChangeArrowheads="1"/>
            </p:cNvSpPr>
            <p:nvPr/>
          </p:nvSpPr>
          <p:spPr bwMode="auto">
            <a:xfrm>
              <a:off x="2426" y="1933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49" name="Oval 61"/>
            <p:cNvSpPr>
              <a:spLocks noChangeArrowheads="1"/>
            </p:cNvSpPr>
            <p:nvPr/>
          </p:nvSpPr>
          <p:spPr bwMode="auto">
            <a:xfrm>
              <a:off x="3696" y="3113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50" name="Oval 62"/>
            <p:cNvSpPr>
              <a:spLocks noChangeArrowheads="1"/>
            </p:cNvSpPr>
            <p:nvPr/>
          </p:nvSpPr>
          <p:spPr bwMode="auto">
            <a:xfrm>
              <a:off x="3515" y="2387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51" name="Oval 63"/>
            <p:cNvSpPr>
              <a:spLocks noChangeArrowheads="1"/>
            </p:cNvSpPr>
            <p:nvPr/>
          </p:nvSpPr>
          <p:spPr bwMode="auto">
            <a:xfrm>
              <a:off x="3061" y="3475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52" name="Oval 64"/>
            <p:cNvSpPr>
              <a:spLocks noChangeArrowheads="1"/>
            </p:cNvSpPr>
            <p:nvPr/>
          </p:nvSpPr>
          <p:spPr bwMode="auto">
            <a:xfrm>
              <a:off x="3334" y="2840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53" name="Oval 65"/>
            <p:cNvSpPr>
              <a:spLocks noChangeArrowheads="1"/>
            </p:cNvSpPr>
            <p:nvPr/>
          </p:nvSpPr>
          <p:spPr bwMode="auto">
            <a:xfrm>
              <a:off x="2925" y="3385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54" name="Oval 66"/>
            <p:cNvSpPr>
              <a:spLocks noChangeArrowheads="1"/>
            </p:cNvSpPr>
            <p:nvPr/>
          </p:nvSpPr>
          <p:spPr bwMode="auto">
            <a:xfrm>
              <a:off x="2744" y="3249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55" name="Oval 67"/>
            <p:cNvSpPr>
              <a:spLocks noChangeArrowheads="1"/>
            </p:cNvSpPr>
            <p:nvPr/>
          </p:nvSpPr>
          <p:spPr bwMode="auto">
            <a:xfrm>
              <a:off x="2336" y="3475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56" name="Oval 68"/>
            <p:cNvSpPr>
              <a:spLocks noChangeArrowheads="1"/>
            </p:cNvSpPr>
            <p:nvPr/>
          </p:nvSpPr>
          <p:spPr bwMode="auto">
            <a:xfrm>
              <a:off x="3923" y="2976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57" name="Oval 69"/>
            <p:cNvSpPr>
              <a:spLocks noChangeArrowheads="1"/>
            </p:cNvSpPr>
            <p:nvPr/>
          </p:nvSpPr>
          <p:spPr bwMode="auto">
            <a:xfrm>
              <a:off x="3833" y="2296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58" name="Oval 70"/>
            <p:cNvSpPr>
              <a:spLocks noChangeArrowheads="1"/>
            </p:cNvSpPr>
            <p:nvPr/>
          </p:nvSpPr>
          <p:spPr bwMode="auto">
            <a:xfrm>
              <a:off x="3606" y="2069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59" name="Oval 71"/>
            <p:cNvSpPr>
              <a:spLocks noChangeArrowheads="1"/>
            </p:cNvSpPr>
            <p:nvPr/>
          </p:nvSpPr>
          <p:spPr bwMode="auto">
            <a:xfrm>
              <a:off x="2744" y="1797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60" name="Oval 72"/>
            <p:cNvSpPr>
              <a:spLocks noChangeArrowheads="1"/>
            </p:cNvSpPr>
            <p:nvPr/>
          </p:nvSpPr>
          <p:spPr bwMode="auto">
            <a:xfrm>
              <a:off x="1791" y="2296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61" name="Oval 73"/>
            <p:cNvSpPr>
              <a:spLocks noChangeArrowheads="1"/>
            </p:cNvSpPr>
            <p:nvPr/>
          </p:nvSpPr>
          <p:spPr bwMode="auto">
            <a:xfrm>
              <a:off x="2064" y="3339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62" name="Oval 74"/>
            <p:cNvSpPr>
              <a:spLocks noChangeArrowheads="1"/>
            </p:cNvSpPr>
            <p:nvPr/>
          </p:nvSpPr>
          <p:spPr bwMode="auto">
            <a:xfrm>
              <a:off x="3243" y="3793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63" name="Oval 75"/>
            <p:cNvSpPr>
              <a:spLocks noChangeArrowheads="1"/>
            </p:cNvSpPr>
            <p:nvPr/>
          </p:nvSpPr>
          <p:spPr bwMode="auto">
            <a:xfrm>
              <a:off x="2653" y="3748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64" name="Oval 76"/>
            <p:cNvSpPr>
              <a:spLocks noChangeArrowheads="1"/>
            </p:cNvSpPr>
            <p:nvPr/>
          </p:nvSpPr>
          <p:spPr bwMode="auto">
            <a:xfrm>
              <a:off x="2653" y="2205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65" name="Oval 77"/>
            <p:cNvSpPr>
              <a:spLocks noChangeArrowheads="1"/>
            </p:cNvSpPr>
            <p:nvPr/>
          </p:nvSpPr>
          <p:spPr bwMode="auto">
            <a:xfrm>
              <a:off x="2064" y="2478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66" name="Oval 78"/>
            <p:cNvSpPr>
              <a:spLocks noChangeArrowheads="1"/>
            </p:cNvSpPr>
            <p:nvPr/>
          </p:nvSpPr>
          <p:spPr bwMode="auto">
            <a:xfrm>
              <a:off x="2109" y="2931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67" name="Oval 79"/>
            <p:cNvSpPr>
              <a:spLocks noChangeArrowheads="1"/>
            </p:cNvSpPr>
            <p:nvPr/>
          </p:nvSpPr>
          <p:spPr bwMode="auto">
            <a:xfrm>
              <a:off x="2472" y="3294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68" name="Oval 80"/>
            <p:cNvSpPr>
              <a:spLocks noChangeArrowheads="1"/>
            </p:cNvSpPr>
            <p:nvPr/>
          </p:nvSpPr>
          <p:spPr bwMode="auto">
            <a:xfrm>
              <a:off x="2971" y="3657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69" name="Oval 81"/>
            <p:cNvSpPr>
              <a:spLocks noChangeArrowheads="1"/>
            </p:cNvSpPr>
            <p:nvPr/>
          </p:nvSpPr>
          <p:spPr bwMode="auto">
            <a:xfrm>
              <a:off x="3334" y="2976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70" name="Oval 82"/>
            <p:cNvSpPr>
              <a:spLocks noChangeArrowheads="1"/>
            </p:cNvSpPr>
            <p:nvPr/>
          </p:nvSpPr>
          <p:spPr bwMode="auto">
            <a:xfrm>
              <a:off x="3651" y="2568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71" name="Oval 83"/>
            <p:cNvSpPr>
              <a:spLocks noChangeArrowheads="1"/>
            </p:cNvSpPr>
            <p:nvPr/>
          </p:nvSpPr>
          <p:spPr bwMode="auto">
            <a:xfrm>
              <a:off x="3107" y="1842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72" name="Oval 84"/>
            <p:cNvSpPr>
              <a:spLocks noChangeArrowheads="1"/>
            </p:cNvSpPr>
            <p:nvPr/>
          </p:nvSpPr>
          <p:spPr bwMode="auto">
            <a:xfrm>
              <a:off x="2154" y="2160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73" name="Oval 85"/>
            <p:cNvSpPr>
              <a:spLocks noChangeArrowheads="1"/>
            </p:cNvSpPr>
            <p:nvPr/>
          </p:nvSpPr>
          <p:spPr bwMode="auto">
            <a:xfrm>
              <a:off x="2336" y="2659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74" name="Oval 86"/>
            <p:cNvSpPr>
              <a:spLocks noChangeArrowheads="1"/>
            </p:cNvSpPr>
            <p:nvPr/>
          </p:nvSpPr>
          <p:spPr bwMode="auto">
            <a:xfrm>
              <a:off x="2971" y="2115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75" name="Oval 87"/>
            <p:cNvSpPr>
              <a:spLocks noChangeArrowheads="1"/>
            </p:cNvSpPr>
            <p:nvPr/>
          </p:nvSpPr>
          <p:spPr bwMode="auto">
            <a:xfrm>
              <a:off x="2517" y="1797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76" name="Oval 88"/>
            <p:cNvSpPr>
              <a:spLocks noChangeArrowheads="1"/>
            </p:cNvSpPr>
            <p:nvPr/>
          </p:nvSpPr>
          <p:spPr bwMode="auto">
            <a:xfrm>
              <a:off x="1791" y="2478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77" name="Oval 89"/>
            <p:cNvSpPr>
              <a:spLocks noChangeArrowheads="1"/>
            </p:cNvSpPr>
            <p:nvPr/>
          </p:nvSpPr>
          <p:spPr bwMode="auto">
            <a:xfrm>
              <a:off x="2154" y="3113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78" name="Oval 90"/>
            <p:cNvSpPr>
              <a:spLocks noChangeArrowheads="1"/>
            </p:cNvSpPr>
            <p:nvPr/>
          </p:nvSpPr>
          <p:spPr bwMode="auto">
            <a:xfrm>
              <a:off x="2562" y="3566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79" name="Oval 91"/>
            <p:cNvSpPr>
              <a:spLocks noChangeArrowheads="1"/>
            </p:cNvSpPr>
            <p:nvPr/>
          </p:nvSpPr>
          <p:spPr bwMode="auto">
            <a:xfrm>
              <a:off x="3288" y="3521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80" name="Oval 92"/>
            <p:cNvSpPr>
              <a:spLocks noChangeArrowheads="1"/>
            </p:cNvSpPr>
            <p:nvPr/>
          </p:nvSpPr>
          <p:spPr bwMode="auto">
            <a:xfrm>
              <a:off x="3560" y="2840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581" name="Oval 93"/>
            <p:cNvSpPr>
              <a:spLocks noChangeArrowheads="1"/>
            </p:cNvSpPr>
            <p:nvPr/>
          </p:nvSpPr>
          <p:spPr bwMode="auto">
            <a:xfrm>
              <a:off x="3651" y="2296"/>
              <a:ext cx="61" cy="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</p:grpSp>
      <p:sp>
        <p:nvSpPr>
          <p:cNvPr id="20486" name="Line 94"/>
          <p:cNvSpPr>
            <a:spLocks noChangeShapeType="1"/>
          </p:cNvSpPr>
          <p:nvPr/>
        </p:nvSpPr>
        <p:spPr bwMode="auto">
          <a:xfrm>
            <a:off x="395288" y="2349500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20487" name="Line 95"/>
          <p:cNvSpPr>
            <a:spLocks noChangeShapeType="1"/>
          </p:cNvSpPr>
          <p:nvPr/>
        </p:nvSpPr>
        <p:spPr bwMode="auto">
          <a:xfrm>
            <a:off x="395288" y="2854325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20488" name="Text Box 96"/>
          <p:cNvSpPr txBox="1">
            <a:spLocks noChangeArrowheads="1"/>
          </p:cNvSpPr>
          <p:nvPr/>
        </p:nvSpPr>
        <p:spPr bwMode="auto">
          <a:xfrm>
            <a:off x="1619250" y="2074863"/>
            <a:ext cx="1887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>
                <a:latin typeface="Tahoma" pitchFamily="34" charset="0"/>
              </a:rPr>
              <a:t>Mass flux I</a:t>
            </a:r>
            <a:endParaRPr lang="de-AT" sz="2800">
              <a:latin typeface="Tahoma" pitchFamily="34" charset="0"/>
            </a:endParaRPr>
          </a:p>
        </p:txBody>
      </p:sp>
      <p:sp>
        <p:nvSpPr>
          <p:cNvPr id="20489" name="Oval 97"/>
          <p:cNvSpPr>
            <a:spLocks noChangeArrowheads="1"/>
          </p:cNvSpPr>
          <p:nvPr/>
        </p:nvSpPr>
        <p:spPr bwMode="auto">
          <a:xfrm>
            <a:off x="5219700" y="2249488"/>
            <a:ext cx="98425" cy="1000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0490" name="Oval 98"/>
          <p:cNvSpPr>
            <a:spLocks noChangeArrowheads="1"/>
          </p:cNvSpPr>
          <p:nvPr/>
        </p:nvSpPr>
        <p:spPr bwMode="auto">
          <a:xfrm>
            <a:off x="5219700" y="2681288"/>
            <a:ext cx="96838" cy="1000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0491" name="Text Box 99"/>
          <p:cNvSpPr txBox="1">
            <a:spLocks noChangeArrowheads="1"/>
          </p:cNvSpPr>
          <p:nvPr/>
        </p:nvSpPr>
        <p:spPr bwMode="auto">
          <a:xfrm>
            <a:off x="5508625" y="1981200"/>
            <a:ext cx="2570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>
                <a:latin typeface="Tahoma" pitchFamily="34" charset="0"/>
              </a:rPr>
              <a:t>vapor molecule</a:t>
            </a:r>
            <a:endParaRPr lang="de-AT" sz="2800">
              <a:latin typeface="Tahoma" pitchFamily="34" charset="0"/>
            </a:endParaRPr>
          </a:p>
        </p:txBody>
      </p:sp>
      <p:sp>
        <p:nvSpPr>
          <p:cNvPr id="20492" name="Text Box 100"/>
          <p:cNvSpPr txBox="1">
            <a:spLocks noChangeArrowheads="1"/>
          </p:cNvSpPr>
          <p:nvPr/>
        </p:nvSpPr>
        <p:spPr bwMode="auto">
          <a:xfrm>
            <a:off x="5508625" y="2486025"/>
            <a:ext cx="3344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>
                <a:latin typeface="Tahoma" pitchFamily="34" charset="0"/>
              </a:rPr>
              <a:t>carrier gas molecule</a:t>
            </a:r>
            <a:endParaRPr lang="de-AT" sz="2800">
              <a:latin typeface="Tahoma" pitchFamily="34" charset="0"/>
            </a:endParaRPr>
          </a:p>
        </p:txBody>
      </p:sp>
      <p:sp>
        <p:nvSpPr>
          <p:cNvPr id="20493" name="Text Box 101"/>
          <p:cNvSpPr txBox="1">
            <a:spLocks noChangeArrowheads="1"/>
          </p:cNvSpPr>
          <p:nvPr/>
        </p:nvSpPr>
        <p:spPr bwMode="auto">
          <a:xfrm>
            <a:off x="1619250" y="2565400"/>
            <a:ext cx="1958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>
                <a:latin typeface="Tahoma" pitchFamily="34" charset="0"/>
              </a:rPr>
              <a:t>Heat flux Q</a:t>
            </a:r>
            <a:endParaRPr lang="de-AT" sz="28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/>
          <a:lstStyle/>
          <a:p>
            <a:pPr eaLnBrk="1" hangingPunct="1"/>
            <a:r>
              <a:rPr lang="de-DE" sz="4000" smtClean="0">
                <a:latin typeface="Times New Roman" pitchFamily="18" charset="0"/>
              </a:rPr>
              <a:t>Detection of growing particles:</a:t>
            </a:r>
            <a:br>
              <a:rPr lang="de-DE" sz="4000" smtClean="0">
                <a:latin typeface="Times New Roman" pitchFamily="18" charset="0"/>
              </a:rPr>
            </a:br>
            <a:r>
              <a:rPr lang="de-DE" sz="4000" smtClean="0">
                <a:latin typeface="Times New Roman" pitchFamily="18" charset="0"/>
              </a:rPr>
              <a:t>The Vienna expansion chamber system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9138"/>
            <a:ext cx="8820150" cy="647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e-DE" sz="2800" b="1" smtClean="0">
                <a:latin typeface="Times New Roman" pitchFamily="18" charset="0"/>
              </a:rPr>
              <a:t>C</a:t>
            </a:r>
            <a:r>
              <a:rPr lang="de-DE" sz="2800" smtClean="0">
                <a:latin typeface="Times New Roman" pitchFamily="18" charset="0"/>
              </a:rPr>
              <a:t>onstant-</a:t>
            </a:r>
            <a:r>
              <a:rPr lang="de-DE" sz="2800" b="1" smtClean="0">
                <a:latin typeface="Times New Roman" pitchFamily="18" charset="0"/>
              </a:rPr>
              <a:t>A</a:t>
            </a:r>
            <a:r>
              <a:rPr lang="de-DE" sz="2800" smtClean="0">
                <a:latin typeface="Times New Roman" pitchFamily="18" charset="0"/>
              </a:rPr>
              <a:t>ngle </a:t>
            </a:r>
            <a:r>
              <a:rPr lang="de-DE" sz="2800" b="1" smtClean="0">
                <a:latin typeface="Times New Roman" pitchFamily="18" charset="0"/>
              </a:rPr>
              <a:t>M</a:t>
            </a:r>
            <a:r>
              <a:rPr lang="de-DE" sz="2800" smtClean="0">
                <a:latin typeface="Times New Roman" pitchFamily="18" charset="0"/>
              </a:rPr>
              <a:t>ie </a:t>
            </a:r>
            <a:r>
              <a:rPr lang="de-DE" sz="2800" b="1" smtClean="0">
                <a:latin typeface="Times New Roman" pitchFamily="18" charset="0"/>
              </a:rPr>
              <a:t>S</a:t>
            </a:r>
            <a:r>
              <a:rPr lang="de-DE" sz="2800" smtClean="0">
                <a:latin typeface="Times New Roman" pitchFamily="18" charset="0"/>
              </a:rPr>
              <a:t>cattering (CAMS) method</a:t>
            </a:r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2781300"/>
            <a:ext cx="7634288" cy="3362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0713"/>
            <a:ext cx="828040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8133861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pPr eaLnBrk="1" hangingPunct="1"/>
            <a:r>
              <a:rPr lang="de-DE" sz="3600" smtClean="0">
                <a:latin typeface="Times New Roman" pitchFamily="18" charset="0"/>
              </a:rPr>
              <a:t>Experimental and theoretical</a:t>
            </a:r>
            <a:br>
              <a:rPr lang="de-DE" sz="3600" smtClean="0">
                <a:latin typeface="Times New Roman" pitchFamily="18" charset="0"/>
              </a:rPr>
            </a:br>
            <a:r>
              <a:rPr lang="de-DE" sz="3600" smtClean="0">
                <a:latin typeface="Times New Roman" pitchFamily="18" charset="0"/>
              </a:rPr>
              <a:t>normalized scattered light fluxes at 15°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2060575"/>
            <a:ext cx="4549775" cy="4464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900113" y="0"/>
            <a:ext cx="9432926" cy="1989138"/>
          </a:xfrm>
        </p:spPr>
        <p:txBody>
          <a:bodyPr/>
          <a:lstStyle/>
          <a:p>
            <a:pPr marL="1795463"/>
            <a:r>
              <a:rPr lang="de-DE" sz="4000" dirty="0" smtClean="0"/>
              <a:t>Variation </a:t>
            </a:r>
            <a:r>
              <a:rPr lang="de-DE" sz="4000" dirty="0" err="1" smtClean="0"/>
              <a:t>of</a:t>
            </a:r>
            <a:r>
              <a:rPr lang="de-DE" sz="4000" dirty="0" smtClean="0"/>
              <a:t> </a:t>
            </a:r>
            <a:r>
              <a:rPr lang="el-GR" sz="4000" dirty="0" smtClean="0">
                <a:cs typeface="Arial" pitchFamily="34" charset="0"/>
              </a:rPr>
              <a:t>α</a:t>
            </a:r>
            <a:r>
              <a:rPr lang="de-DE" sz="4000" baseline="-25000" dirty="0" smtClean="0">
                <a:cs typeface="Arial" pitchFamily="34" charset="0"/>
              </a:rPr>
              <a:t>m</a:t>
            </a:r>
            <a:r>
              <a:rPr lang="de-DE" sz="4000" dirty="0" smtClean="0">
                <a:cs typeface="Arial" pitchFamily="34" charset="0"/>
              </a:rPr>
              <a:t> </a:t>
            </a:r>
            <a:r>
              <a:rPr lang="de-DE" sz="4000" dirty="0" err="1" smtClean="0">
                <a:cs typeface="Arial" pitchFamily="34" charset="0"/>
              </a:rPr>
              <a:t>and</a:t>
            </a:r>
            <a:r>
              <a:rPr lang="de-DE" sz="4000" dirty="0" smtClean="0">
                <a:cs typeface="Arial" pitchFamily="34" charset="0"/>
              </a:rPr>
              <a:t> </a:t>
            </a:r>
            <a:r>
              <a:rPr lang="el-GR" sz="4000" dirty="0" smtClean="0">
                <a:cs typeface="Arial" pitchFamily="34" charset="0"/>
              </a:rPr>
              <a:t>α</a:t>
            </a:r>
            <a:r>
              <a:rPr lang="de-DE" sz="4000" baseline="-25000" dirty="0" smtClean="0">
                <a:cs typeface="Arial" pitchFamily="34" charset="0"/>
              </a:rPr>
              <a:t>t</a:t>
            </a:r>
            <a:r>
              <a:rPr lang="de-DE" sz="4000" dirty="0" smtClean="0">
                <a:cs typeface="Arial" pitchFamily="34" charset="0"/>
              </a:rPr>
              <a:t> </a:t>
            </a:r>
            <a:r>
              <a:rPr lang="de-DE" sz="4000" dirty="0" err="1" smtClean="0">
                <a:cs typeface="Arial" pitchFamily="34" charset="0"/>
              </a:rPr>
              <a:t>for</a:t>
            </a:r>
            <a:r>
              <a:rPr lang="de-DE" sz="4000" dirty="0" smtClean="0">
                <a:cs typeface="Arial" pitchFamily="34" charset="0"/>
              </a:rPr>
              <a:t> </a:t>
            </a:r>
            <a:r>
              <a:rPr lang="de-DE" sz="4000" dirty="0" err="1" smtClean="0">
                <a:cs typeface="Arial" pitchFamily="34" charset="0"/>
              </a:rPr>
              <a:t>water</a:t>
            </a:r>
            <a:r>
              <a:rPr lang="de-DE" sz="4000" dirty="0" smtClean="0">
                <a:cs typeface="Arial" pitchFamily="34" charset="0"/>
              </a:rPr>
              <a:t> </a:t>
            </a:r>
            <a:r>
              <a:rPr lang="de-DE" sz="4000" dirty="0" err="1" smtClean="0">
                <a:cs typeface="Arial" pitchFamily="34" charset="0"/>
              </a:rPr>
              <a:t>at</a:t>
            </a:r>
            <a:r>
              <a:rPr lang="de-DE" sz="4000" dirty="0" smtClean="0">
                <a:cs typeface="Arial" pitchFamily="34" charset="0"/>
              </a:rPr>
              <a:t> different </a:t>
            </a:r>
            <a:r>
              <a:rPr lang="de-DE" sz="4000" dirty="0" err="1" smtClean="0">
                <a:cs typeface="Arial" pitchFamily="34" charset="0"/>
              </a:rPr>
              <a:t>system</a:t>
            </a:r>
            <a:r>
              <a:rPr lang="de-DE" sz="4000" dirty="0" smtClean="0">
                <a:cs typeface="Arial" pitchFamily="34" charset="0"/>
              </a:rPr>
              <a:t> </a:t>
            </a:r>
            <a:r>
              <a:rPr lang="de-DE" sz="4000" dirty="0" err="1" smtClean="0">
                <a:cs typeface="Arial" pitchFamily="34" charset="0"/>
              </a:rPr>
              <a:t>pressures</a:t>
            </a:r>
            <a:endParaRPr lang="de-DE" sz="4000" dirty="0" smtClean="0">
              <a:cs typeface="Arial" pitchFamily="34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5038"/>
            <a:ext cx="40386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05038"/>
            <a:ext cx="40576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-684213" y="333375"/>
            <a:ext cx="8856663" cy="1285875"/>
          </a:xfrm>
        </p:spPr>
        <p:txBody>
          <a:bodyPr/>
          <a:lstStyle/>
          <a:p>
            <a:pPr marL="1795463"/>
            <a:r>
              <a:rPr lang="de-DE" sz="4000" smtClean="0"/>
              <a:t>Thermal accommodation coefficient </a:t>
            </a:r>
            <a:r>
              <a:rPr lang="de-DE" sz="4000" smtClean="0">
                <a:sym typeface="Symbol" pitchFamily="18" charset="2"/>
              </a:rPr>
              <a:t></a:t>
            </a:r>
            <a:r>
              <a:rPr lang="de-DE" sz="4000" baseline="-25000" smtClean="0">
                <a:sym typeface="Symbol" pitchFamily="18" charset="2"/>
              </a:rPr>
              <a:t>t</a:t>
            </a:r>
            <a:r>
              <a:rPr lang="de-DE" sz="4000" smtClean="0"/>
              <a:t> for water </a:t>
            </a:r>
            <a:endParaRPr lang="de-DE" sz="4000" smtClean="0">
              <a:sym typeface="Symbol" pitchFamily="18" charset="2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ph idx="1"/>
          </p:nvPr>
        </p:nvGraphicFramePr>
        <p:xfrm>
          <a:off x="1692275" y="2298700"/>
          <a:ext cx="5680075" cy="4559300"/>
        </p:xfrm>
        <a:graphic>
          <a:graphicData uri="http://schemas.openxmlformats.org/presentationml/2006/ole">
            <p:oleObj spid="_x0000_s8194" name="Graph" r:id="rId3" imgW="4825800" imgH="3873600" progId="">
              <p:embed/>
            </p:oleObj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55650" y="1773238"/>
            <a:ext cx="77771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dirty="0">
                <a:solidFill>
                  <a:schemeClr val="tx2"/>
                </a:solidFill>
              </a:rPr>
              <a:t>Winkler, </a:t>
            </a:r>
            <a:r>
              <a:rPr lang="en-GB" sz="2400" dirty="0" err="1">
                <a:solidFill>
                  <a:schemeClr val="tx2"/>
                </a:solidFill>
              </a:rPr>
              <a:t>Vrtala</a:t>
            </a:r>
            <a:r>
              <a:rPr lang="en-GB" sz="2400" dirty="0">
                <a:solidFill>
                  <a:schemeClr val="tx2"/>
                </a:solidFill>
              </a:rPr>
              <a:t>, Wagner, </a:t>
            </a:r>
            <a:r>
              <a:rPr lang="en-GB" sz="2400" dirty="0" err="1">
                <a:solidFill>
                  <a:schemeClr val="tx2"/>
                </a:solidFill>
              </a:rPr>
              <a:t>Kulmala</a:t>
            </a:r>
            <a:r>
              <a:rPr lang="en-GB" sz="2400" dirty="0">
                <a:solidFill>
                  <a:schemeClr val="tx2"/>
                </a:solidFill>
              </a:rPr>
              <a:t>, </a:t>
            </a:r>
            <a:r>
              <a:rPr lang="en-GB" sz="2400" dirty="0" err="1">
                <a:solidFill>
                  <a:schemeClr val="tx2"/>
                </a:solidFill>
              </a:rPr>
              <a:t>Lehtinen</a:t>
            </a:r>
            <a:r>
              <a:rPr lang="en-GB" sz="2400" dirty="0">
                <a:solidFill>
                  <a:schemeClr val="tx2"/>
                </a:solidFill>
              </a:rPr>
              <a:t>, </a:t>
            </a:r>
            <a:r>
              <a:rPr lang="en-GB" sz="2400" dirty="0" err="1">
                <a:solidFill>
                  <a:schemeClr val="tx2"/>
                </a:solidFill>
              </a:rPr>
              <a:t>Vesala</a:t>
            </a:r>
            <a:r>
              <a:rPr lang="en-GB" sz="2400" dirty="0">
                <a:solidFill>
                  <a:schemeClr val="tx2"/>
                </a:solidFill>
              </a:rPr>
              <a:t>, </a:t>
            </a:r>
            <a:r>
              <a:rPr lang="en-GB" sz="2400" i="1" dirty="0">
                <a:solidFill>
                  <a:schemeClr val="tx2"/>
                </a:solidFill>
              </a:rPr>
              <a:t>Phys. Rev. </a:t>
            </a:r>
            <a:r>
              <a:rPr lang="en-GB" sz="2400" i="1" dirty="0" err="1">
                <a:solidFill>
                  <a:schemeClr val="tx2"/>
                </a:solidFill>
              </a:rPr>
              <a:t>Lett</a:t>
            </a:r>
            <a:r>
              <a:rPr lang="en-GB" sz="2400" i="1" dirty="0">
                <a:solidFill>
                  <a:schemeClr val="tx2"/>
                </a:solidFill>
              </a:rPr>
              <a:t>.</a:t>
            </a:r>
            <a:r>
              <a:rPr lang="en-GB" sz="2400" b="1" dirty="0">
                <a:solidFill>
                  <a:schemeClr val="tx2"/>
                </a:solidFill>
              </a:rPr>
              <a:t> 93</a:t>
            </a:r>
            <a:r>
              <a:rPr lang="en-GB" sz="2400" dirty="0">
                <a:solidFill>
                  <a:schemeClr val="tx2"/>
                </a:solidFill>
              </a:rPr>
              <a:t>, </a:t>
            </a:r>
            <a:r>
              <a:rPr lang="en-GB" sz="2400" dirty="0" smtClean="0">
                <a:solidFill>
                  <a:schemeClr val="tx2"/>
                </a:solidFill>
              </a:rPr>
              <a:t>075701 </a:t>
            </a:r>
            <a:r>
              <a:rPr lang="en-GB" sz="2400" dirty="0">
                <a:solidFill>
                  <a:schemeClr val="tx2"/>
                </a:solidFill>
              </a:rPr>
              <a:t>(2004</a:t>
            </a:r>
            <a:r>
              <a:rPr lang="en-GB" sz="2400" dirty="0" smtClean="0">
                <a:solidFill>
                  <a:schemeClr val="tx2"/>
                </a:solidFill>
              </a:rPr>
              <a:t>)</a:t>
            </a:r>
            <a:endParaRPr lang="de-DE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3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832475"/>
          </a:xfrm>
        </p:spPr>
        <p:txBody>
          <a:bodyPr/>
          <a:lstStyle/>
          <a:p>
            <a:r>
              <a:rPr lang="de-AT" sz="4800" smtClean="0"/>
              <a:t>AEROSOL</a:t>
            </a:r>
            <a:r>
              <a:rPr lang="de-AT" smtClean="0"/>
              <a:t/>
            </a:r>
            <a:br>
              <a:rPr lang="de-AT" smtClean="0"/>
            </a:br>
            <a:r>
              <a:rPr lang="de-AT" smtClean="0"/>
              <a:t/>
            </a:r>
            <a:br>
              <a:rPr lang="de-AT" smtClean="0"/>
            </a:br>
            <a:r>
              <a:rPr lang="de-AT" sz="4000" smtClean="0"/>
              <a:t>Reasonably stable suspension </a:t>
            </a:r>
            <a:br>
              <a:rPr lang="de-AT" sz="4000" smtClean="0"/>
            </a:br>
            <a:r>
              <a:rPr lang="de-AT" sz="4000" smtClean="0"/>
              <a:t>of solid / liquid particles</a:t>
            </a:r>
            <a:br>
              <a:rPr lang="de-AT" sz="4000" smtClean="0"/>
            </a:br>
            <a:r>
              <a:rPr lang="de-AT" sz="4000" smtClean="0"/>
              <a:t>in a 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7885113" cy="1143000"/>
          </a:xfrm>
        </p:spPr>
        <p:txBody>
          <a:bodyPr/>
          <a:lstStyle/>
          <a:p>
            <a:pPr marL="1795463"/>
            <a:r>
              <a:rPr lang="de-DE" sz="4000" smtClean="0"/>
              <a:t>Mass accommodation coefficient </a:t>
            </a:r>
            <a:r>
              <a:rPr lang="de-DE" sz="4000" smtClean="0">
                <a:sym typeface="Symbol" pitchFamily="18" charset="2"/>
              </a:rPr>
              <a:t></a:t>
            </a:r>
            <a:r>
              <a:rPr lang="de-DE" sz="4000" baseline="-25000" smtClean="0">
                <a:sym typeface="Symbol" pitchFamily="18" charset="2"/>
              </a:rPr>
              <a:t>m</a:t>
            </a:r>
            <a:r>
              <a:rPr lang="de-DE" sz="4000" smtClean="0"/>
              <a:t> for water </a:t>
            </a:r>
            <a:endParaRPr lang="de-DE" sz="4000" baseline="-25000" smtClean="0">
              <a:sym typeface="Symbol" pitchFamily="18" charset="2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ph idx="1"/>
          </p:nvPr>
        </p:nvGraphicFramePr>
        <p:xfrm>
          <a:off x="1692275" y="2133600"/>
          <a:ext cx="5761038" cy="4560888"/>
        </p:xfrm>
        <a:graphic>
          <a:graphicData uri="http://schemas.openxmlformats.org/presentationml/2006/ole">
            <p:oleObj spid="_x0000_s9218" name="Graph" r:id="rId3" imgW="3928320" imgH="3110400" progId="">
              <p:embed/>
            </p:oleObj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8313" y="1557338"/>
            <a:ext cx="835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dirty="0">
                <a:solidFill>
                  <a:schemeClr val="tx2"/>
                </a:solidFill>
              </a:rPr>
              <a:t>Winkler, </a:t>
            </a:r>
            <a:r>
              <a:rPr lang="en-GB" sz="2400" dirty="0" err="1">
                <a:solidFill>
                  <a:schemeClr val="tx2"/>
                </a:solidFill>
              </a:rPr>
              <a:t>Vrtala</a:t>
            </a:r>
            <a:r>
              <a:rPr lang="en-GB" sz="2400" dirty="0">
                <a:solidFill>
                  <a:schemeClr val="tx2"/>
                </a:solidFill>
              </a:rPr>
              <a:t>, Rudolf, Wagner, </a:t>
            </a:r>
            <a:r>
              <a:rPr lang="en-GB" sz="2400" dirty="0" err="1">
                <a:solidFill>
                  <a:schemeClr val="tx2"/>
                </a:solidFill>
              </a:rPr>
              <a:t>Riipinen</a:t>
            </a:r>
            <a:r>
              <a:rPr lang="en-GB" sz="2400" dirty="0">
                <a:solidFill>
                  <a:schemeClr val="tx2"/>
                </a:solidFill>
              </a:rPr>
              <a:t>, </a:t>
            </a:r>
            <a:r>
              <a:rPr lang="en-GB" sz="2400" dirty="0" err="1">
                <a:solidFill>
                  <a:schemeClr val="tx2"/>
                </a:solidFill>
              </a:rPr>
              <a:t>Vesala</a:t>
            </a:r>
            <a:r>
              <a:rPr lang="en-GB" sz="2400" dirty="0">
                <a:solidFill>
                  <a:schemeClr val="tx2"/>
                </a:solidFill>
              </a:rPr>
              <a:t>, </a:t>
            </a:r>
            <a:r>
              <a:rPr lang="en-GB" sz="2400" dirty="0" err="1">
                <a:solidFill>
                  <a:schemeClr val="tx2"/>
                </a:solidFill>
              </a:rPr>
              <a:t>Lehtinen</a:t>
            </a:r>
            <a:r>
              <a:rPr lang="en-GB" sz="2400" dirty="0">
                <a:solidFill>
                  <a:schemeClr val="tx2"/>
                </a:solidFill>
              </a:rPr>
              <a:t>, </a:t>
            </a:r>
            <a:r>
              <a:rPr lang="en-GB" sz="2400" dirty="0" err="1">
                <a:solidFill>
                  <a:schemeClr val="tx2"/>
                </a:solidFill>
              </a:rPr>
              <a:t>Viisanen</a:t>
            </a:r>
            <a:r>
              <a:rPr lang="en-GB" sz="2400" dirty="0">
                <a:solidFill>
                  <a:schemeClr val="tx2"/>
                </a:solidFill>
              </a:rPr>
              <a:t>, </a:t>
            </a:r>
            <a:r>
              <a:rPr lang="en-GB" sz="2400" dirty="0" err="1">
                <a:solidFill>
                  <a:schemeClr val="tx2"/>
                </a:solidFill>
              </a:rPr>
              <a:t>Kulmala</a:t>
            </a:r>
            <a:r>
              <a:rPr lang="en-GB" sz="2400" dirty="0">
                <a:solidFill>
                  <a:schemeClr val="tx2"/>
                </a:solidFill>
              </a:rPr>
              <a:t>, </a:t>
            </a:r>
            <a:r>
              <a:rPr lang="en-GB" sz="2400" i="1" dirty="0">
                <a:solidFill>
                  <a:schemeClr val="tx2"/>
                </a:solidFill>
              </a:rPr>
              <a:t>J. </a:t>
            </a:r>
            <a:r>
              <a:rPr lang="en-GB" sz="2400" i="1" dirty="0" err="1">
                <a:solidFill>
                  <a:schemeClr val="tx2"/>
                </a:solidFill>
              </a:rPr>
              <a:t>Geophys</a:t>
            </a:r>
            <a:r>
              <a:rPr lang="en-GB" sz="2400" i="1" dirty="0">
                <a:solidFill>
                  <a:schemeClr val="tx2"/>
                </a:solidFill>
              </a:rPr>
              <a:t>. Res.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b="1" dirty="0">
                <a:solidFill>
                  <a:schemeClr val="tx2"/>
                </a:solidFill>
              </a:rPr>
              <a:t>111</a:t>
            </a:r>
            <a:r>
              <a:rPr lang="en-GB" sz="2400" dirty="0">
                <a:solidFill>
                  <a:schemeClr val="tx2"/>
                </a:solidFill>
              </a:rPr>
              <a:t>, D19202 (2006</a:t>
            </a:r>
            <a:r>
              <a:rPr lang="en-GB" sz="2400" dirty="0" smtClean="0">
                <a:solidFill>
                  <a:schemeClr val="tx2"/>
                </a:solidFill>
              </a:rPr>
              <a:t>)</a:t>
            </a:r>
            <a:endParaRPr lang="de-DE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655762"/>
          </a:xfrm>
        </p:spPr>
        <p:txBody>
          <a:bodyPr/>
          <a:lstStyle/>
          <a:p>
            <a:r>
              <a:rPr lang="de-DE" sz="3600" smtClean="0"/>
              <a:t>CONCLUSIONS</a:t>
            </a:r>
            <a:br>
              <a:rPr lang="de-DE" sz="3600" smtClean="0"/>
            </a:br>
            <a:r>
              <a:rPr lang="de-AT" sz="3600" smtClean="0">
                <a:cs typeface="Arial" pitchFamily="34" charset="0"/>
              </a:rPr>
              <a:t> </a:t>
            </a:r>
            <a:r>
              <a:rPr lang="de-AT" sz="3200" smtClean="0">
                <a:cs typeface="Arial" pitchFamily="34" charset="0"/>
              </a:rPr>
              <a:t>ACCOMMODATION COEFFICIENTS </a:t>
            </a:r>
            <a:br>
              <a:rPr lang="de-AT" sz="3200" smtClean="0">
                <a:cs typeface="Arial" pitchFamily="34" charset="0"/>
              </a:rPr>
            </a:br>
            <a:r>
              <a:rPr lang="de-AT" sz="3200" smtClean="0">
                <a:cs typeface="Arial" pitchFamily="34" charset="0"/>
              </a:rPr>
              <a:t>FOR WATER</a:t>
            </a:r>
            <a:endParaRPr lang="de-AT" sz="3200" smtClean="0"/>
          </a:p>
        </p:txBody>
      </p:sp>
      <p:sp>
        <p:nvSpPr>
          <p:cNvPr id="25603" name="Inhaltsplatzhalter 2"/>
          <p:cNvSpPr>
            <a:spLocks noGrp="1"/>
          </p:cNvSpPr>
          <p:nvPr>
            <p:ph idx="1"/>
          </p:nvPr>
        </p:nvSpPr>
        <p:spPr>
          <a:xfrm>
            <a:off x="395288" y="2565400"/>
            <a:ext cx="8229600" cy="3959225"/>
          </a:xfrm>
        </p:spPr>
        <p:txBody>
          <a:bodyPr/>
          <a:lstStyle/>
          <a:p>
            <a:pPr>
              <a:buFontTx/>
              <a:buNone/>
            </a:pPr>
            <a:r>
              <a:rPr lang="el-GR" smtClean="0">
                <a:cs typeface="Arial" pitchFamily="34" charset="0"/>
              </a:rPr>
              <a:t>α</a:t>
            </a:r>
            <a:r>
              <a:rPr lang="de-DE" baseline="-25000" smtClean="0">
                <a:cs typeface="Arial" pitchFamily="34" charset="0"/>
              </a:rPr>
              <a:t>t  </a:t>
            </a:r>
            <a:r>
              <a:rPr lang="de-DE" smtClean="0">
                <a:cs typeface="Arial" pitchFamily="34" charset="0"/>
              </a:rPr>
              <a:t>&gt; 0.85 for all studied conditions</a:t>
            </a:r>
          </a:p>
          <a:p>
            <a:pPr>
              <a:buFontTx/>
              <a:buNone/>
            </a:pPr>
            <a:endParaRPr lang="de-DE" sz="1600" smtClean="0">
              <a:cs typeface="Arial" pitchFamily="34" charset="0"/>
            </a:endParaRPr>
          </a:p>
          <a:p>
            <a:pPr>
              <a:buFontTx/>
              <a:buNone/>
            </a:pPr>
            <a:r>
              <a:rPr lang="el-GR" smtClean="0">
                <a:cs typeface="Arial" pitchFamily="34" charset="0"/>
              </a:rPr>
              <a:t>α</a:t>
            </a:r>
            <a:r>
              <a:rPr lang="de-DE" baseline="-25000" smtClean="0">
                <a:cs typeface="Arial" pitchFamily="34" charset="0"/>
              </a:rPr>
              <a:t>m </a:t>
            </a:r>
            <a:r>
              <a:rPr lang="de-DE" smtClean="0">
                <a:cs typeface="Arial" pitchFamily="34" charset="0"/>
              </a:rPr>
              <a:t>&gt; 0.8 between 250 and 270K</a:t>
            </a:r>
          </a:p>
          <a:p>
            <a:pPr>
              <a:buFontTx/>
              <a:buNone/>
            </a:pPr>
            <a:r>
              <a:rPr lang="el-GR" smtClean="0">
                <a:cs typeface="Arial" pitchFamily="34" charset="0"/>
              </a:rPr>
              <a:t>α</a:t>
            </a:r>
            <a:r>
              <a:rPr lang="de-DE" baseline="-25000" smtClean="0">
                <a:cs typeface="Arial" pitchFamily="34" charset="0"/>
              </a:rPr>
              <a:t>m </a:t>
            </a:r>
            <a:r>
              <a:rPr lang="de-DE" smtClean="0">
                <a:cs typeface="Arial" pitchFamily="34" charset="0"/>
              </a:rPr>
              <a:t>&gt; 0.4 between 270 and 290K</a:t>
            </a:r>
          </a:p>
          <a:p>
            <a:pPr>
              <a:buFontTx/>
              <a:buNone/>
            </a:pPr>
            <a:endParaRPr lang="de-DE" sz="1600" smtClean="0">
              <a:cs typeface="Arial" pitchFamily="34" charset="0"/>
            </a:endParaRPr>
          </a:p>
          <a:p>
            <a:pPr>
              <a:buFontTx/>
              <a:buNone/>
            </a:pPr>
            <a:r>
              <a:rPr lang="de-DE" smtClean="0">
                <a:cs typeface="Arial" pitchFamily="34" charset="0"/>
              </a:rPr>
              <a:t>All data consistent with </a:t>
            </a:r>
            <a:r>
              <a:rPr lang="el-GR" smtClean="0">
                <a:cs typeface="Arial" pitchFamily="34" charset="0"/>
              </a:rPr>
              <a:t>α</a:t>
            </a:r>
            <a:r>
              <a:rPr lang="de-DE" baseline="-25000" smtClean="0">
                <a:cs typeface="Arial" pitchFamily="34" charset="0"/>
              </a:rPr>
              <a:t>t  </a:t>
            </a:r>
            <a:r>
              <a:rPr lang="de-DE" smtClean="0">
                <a:cs typeface="Arial" pitchFamily="34" charset="0"/>
              </a:rPr>
              <a:t>= </a:t>
            </a:r>
            <a:r>
              <a:rPr lang="el-GR" smtClean="0">
                <a:cs typeface="Arial" pitchFamily="34" charset="0"/>
              </a:rPr>
              <a:t>α</a:t>
            </a:r>
            <a:r>
              <a:rPr lang="de-DE" baseline="-25000" smtClean="0">
                <a:cs typeface="Arial" pitchFamily="34" charset="0"/>
              </a:rPr>
              <a:t>m</a:t>
            </a:r>
            <a:r>
              <a:rPr lang="de-DE" smtClean="0">
                <a:cs typeface="Arial" pitchFamily="34" charset="0"/>
              </a:rPr>
              <a:t> = 1</a:t>
            </a:r>
          </a:p>
          <a:p>
            <a:pPr>
              <a:buFontTx/>
              <a:buNone/>
            </a:pPr>
            <a:endParaRPr lang="de-DE" sz="1600" smtClean="0">
              <a:cs typeface="Arial" pitchFamily="34" charset="0"/>
            </a:endParaRPr>
          </a:p>
          <a:p>
            <a:pPr>
              <a:buFontTx/>
              <a:buNone/>
            </a:pPr>
            <a:r>
              <a:rPr lang="de-DE" smtClean="0">
                <a:cs typeface="Arial" pitchFamily="34" charset="0"/>
              </a:rPr>
              <a:t>No significant temperature dependence</a:t>
            </a:r>
            <a:endParaRPr lang="de-DE" baseline="-25000" smtClean="0">
              <a:cs typeface="Arial" pitchFamily="34" charset="0"/>
            </a:endParaRPr>
          </a:p>
          <a:p>
            <a:pPr>
              <a:buFontTx/>
              <a:buNone/>
            </a:pPr>
            <a:endParaRPr lang="de-A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18425" cy="1144587"/>
          </a:xfrm>
          <a:noFill/>
        </p:spPr>
        <p:txBody>
          <a:bodyPr lIns="0" tIns="0" rIns="0" bIns="0"/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smtClean="0"/>
              <a:t>NUCLEATION  OBSERVABLES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3744913" cy="1368425"/>
          </a:xfrm>
        </p:spPr>
        <p:txBody>
          <a:bodyPr lIns="0" tIns="0" rIns="0" bIns="0"/>
          <a:lstStyle/>
          <a:p>
            <a:pPr marL="431800" indent="-323850" defTabSz="457200" eaLnBrk="1" hangingPunct="1">
              <a:lnSpc>
                <a:spcPct val="80000"/>
              </a:lnSpc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3200" smtClean="0"/>
              <a:t>Homog. nucleation:</a:t>
            </a:r>
          </a:p>
          <a:p>
            <a:pPr marL="431800" indent="-323850" defTabSz="457200" eaLnBrk="1" hangingPunct="1">
              <a:lnSpc>
                <a:spcPct val="80000"/>
              </a:lnSpc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mtClean="0"/>
              <a:t>Observable  </a:t>
            </a:r>
            <a:r>
              <a:rPr lang="en-GB" i="1" smtClean="0"/>
              <a:t>J</a:t>
            </a:r>
          </a:p>
          <a:p>
            <a:pPr marL="431800" indent="-323850" defTabSz="457200" eaLnBrk="1" hangingPunct="1">
              <a:lnSpc>
                <a:spcPct val="80000"/>
              </a:lnSpc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mtClean="0"/>
              <a:t>Parameter  </a:t>
            </a:r>
            <a:r>
              <a:rPr lang="en-GB" i="1" smtClean="0"/>
              <a:t>T</a:t>
            </a:r>
            <a:r>
              <a:rPr lang="en-GB" smtClean="0"/>
              <a:t> [K]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2"/>
          </p:nvPr>
        </p:nvSpPr>
        <p:spPr>
          <a:xfrm>
            <a:off x="4500563" y="1600200"/>
            <a:ext cx="4032250" cy="1711325"/>
          </a:xfrm>
        </p:spPr>
        <p:txBody>
          <a:bodyPr lIns="0" tIns="0" rIns="0" bIns="0"/>
          <a:lstStyle/>
          <a:p>
            <a:pPr marL="431800" indent="-323850" defTabSz="457200" eaLnBrk="1" hangingPunct="1">
              <a:lnSpc>
                <a:spcPct val="80000"/>
              </a:lnSpc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3200" smtClean="0"/>
              <a:t>Heterog. nucleation:</a:t>
            </a:r>
          </a:p>
          <a:p>
            <a:pPr marL="431800" indent="-323850" defTabSz="457200" eaLnBrk="1" hangingPunct="1">
              <a:lnSpc>
                <a:spcPct val="80000"/>
              </a:lnSpc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mtClean="0"/>
              <a:t>Observable  </a:t>
            </a:r>
            <a:r>
              <a:rPr lang="en-GB" i="1" smtClean="0"/>
              <a:t>P</a:t>
            </a:r>
            <a:endParaRPr lang="en-GB" smtClean="0"/>
          </a:p>
          <a:p>
            <a:pPr marL="431800" indent="-323850" defTabSz="457200" eaLnBrk="1" hangingPunct="1">
              <a:lnSpc>
                <a:spcPct val="80000"/>
              </a:lnSpc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mtClean="0"/>
              <a:t>Parameter  </a:t>
            </a:r>
            <a:r>
              <a:rPr lang="en-GB" i="1" smtClean="0"/>
              <a:t>D</a:t>
            </a:r>
            <a:r>
              <a:rPr lang="en-GB" i="1" baseline="-25000" smtClean="0"/>
              <a:t>seed</a:t>
            </a:r>
            <a:r>
              <a:rPr lang="en-GB" smtClean="0"/>
              <a:t> [nm]</a:t>
            </a:r>
          </a:p>
        </p:txBody>
      </p:sp>
      <p:pic>
        <p:nvPicPr>
          <p:cNvPr id="26629" name="Picture 5" descr="butanol_rates_vs_f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3"/>
            <a:ext cx="49339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573463"/>
            <a:ext cx="3960812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14313"/>
            <a:ext cx="8064500" cy="1463675"/>
          </a:xfrm>
          <a:noFill/>
        </p:spPr>
        <p:txBody>
          <a:bodyPr lIns="0" tIns="0" rIns="0" bIns="0"/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smtClean="0"/>
              <a:t>(First)  NUCLEATION  THEOREM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4032250" cy="1079500"/>
          </a:xfrm>
        </p:spPr>
        <p:txBody>
          <a:bodyPr lIns="0" tIns="0" rIns="0" bIns="0"/>
          <a:lstStyle/>
          <a:p>
            <a:pPr marL="431800" indent="-323850" algn="ctr" defTabSz="457200" eaLnBrk="1" hangingPunct="1">
              <a:lnSpc>
                <a:spcPct val="90000"/>
              </a:lnSpc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 err="1" smtClean="0"/>
              <a:t>Homog</a:t>
            </a:r>
            <a:r>
              <a:rPr lang="en-GB" dirty="0" smtClean="0"/>
              <a:t>. nucleation</a:t>
            </a:r>
          </a:p>
          <a:p>
            <a:pPr marL="431800" indent="-323850" algn="ctr" defTabSz="457200" eaLnBrk="1" hangingPunct="1">
              <a:lnSpc>
                <a:spcPct val="90000"/>
              </a:lnSpc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400" dirty="0" err="1" smtClean="0"/>
              <a:t>Kashchiev</a:t>
            </a:r>
            <a:r>
              <a:rPr lang="en-GB" sz="2400" dirty="0" smtClean="0"/>
              <a:t> (1982)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2"/>
          </p:nvPr>
        </p:nvSpPr>
        <p:spPr>
          <a:xfrm>
            <a:off x="4140200" y="1727200"/>
            <a:ext cx="4319588" cy="1109663"/>
          </a:xfrm>
        </p:spPr>
        <p:txBody>
          <a:bodyPr lIns="0" tIns="0" rIns="0" bIns="0"/>
          <a:lstStyle/>
          <a:p>
            <a:pPr marL="431800" indent="-323850" algn="ctr" defTabSz="457200" eaLnBrk="1" hangingPunct="1">
              <a:lnSpc>
                <a:spcPct val="90000"/>
              </a:lnSpc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 err="1" smtClean="0"/>
              <a:t>Heterog</a:t>
            </a:r>
            <a:r>
              <a:rPr lang="en-GB" dirty="0" smtClean="0"/>
              <a:t>. nucleation</a:t>
            </a:r>
          </a:p>
          <a:p>
            <a:pPr marL="431800" indent="-323850" algn="ctr" defTabSz="457200" eaLnBrk="1" hangingPunct="1">
              <a:lnSpc>
                <a:spcPct val="90000"/>
              </a:lnSpc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400" dirty="0" err="1" smtClean="0"/>
              <a:t>Vehkamäki</a:t>
            </a:r>
            <a:r>
              <a:rPr lang="en-GB" sz="2400" dirty="0" smtClean="0"/>
              <a:t> </a:t>
            </a:r>
            <a:r>
              <a:rPr lang="en-GB" sz="2400" i="1" dirty="0" smtClean="0"/>
              <a:t>et al.</a:t>
            </a:r>
            <a:r>
              <a:rPr lang="en-GB" sz="2400" dirty="0" smtClean="0"/>
              <a:t> (2007)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429000"/>
            <a:ext cx="2951162" cy="798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3429000"/>
            <a:ext cx="2654300" cy="735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4868863"/>
            <a:ext cx="2740025" cy="293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5589588"/>
            <a:ext cx="3862387" cy="61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8300"/>
            <a:ext cx="7339013" cy="1044575"/>
          </a:xfrm>
        </p:spPr>
        <p:txBody>
          <a:bodyPr lIns="0" tIns="0" rIns="0" bIns="0"/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smtClean="0"/>
              <a:t>HETEROGENEOUS  NUCLEATION  THEOREM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AT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1547813" y="2276475"/>
          <a:ext cx="5505450" cy="2944813"/>
        </p:xfrm>
        <a:graphic>
          <a:graphicData uri="http://schemas.openxmlformats.org/presentationml/2006/ole">
            <p:oleObj spid="_x0000_s10242" name="Formel" r:id="rId4" imgW="1905000" imgH="10160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94625" cy="1143000"/>
          </a:xfrm>
        </p:spPr>
        <p:txBody>
          <a:bodyPr/>
          <a:lstStyle/>
          <a:p>
            <a:pPr eaLnBrk="1" hangingPunct="1"/>
            <a:r>
              <a:rPr lang="de-DE" sz="3200" smtClean="0"/>
              <a:t>Homog. nucleation in butanol vapour:</a:t>
            </a:r>
            <a:br>
              <a:rPr lang="de-DE" sz="3200" smtClean="0"/>
            </a:br>
            <a:r>
              <a:rPr lang="de-DE" sz="3200" smtClean="0"/>
              <a:t>Linear fit</a:t>
            </a:r>
          </a:p>
        </p:txBody>
      </p:sp>
      <p:pic>
        <p:nvPicPr>
          <p:cNvPr id="28675" name="Picture 3" descr="butanol_rates_vs_f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276475"/>
            <a:ext cx="75596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8064500" cy="1343025"/>
          </a:xfrm>
        </p:spPr>
        <p:txBody>
          <a:bodyPr/>
          <a:lstStyle/>
          <a:p>
            <a:pPr eaLnBrk="1" hangingPunct="1"/>
            <a:r>
              <a:rPr lang="de-DE" sz="3200" dirty="0" err="1" smtClean="0"/>
              <a:t>Application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</a:t>
            </a:r>
            <a:r>
              <a:rPr lang="de-DE" sz="3200" dirty="0" err="1" smtClean="0"/>
              <a:t>Homog</a:t>
            </a:r>
            <a:r>
              <a:rPr lang="de-DE" sz="3200" dirty="0" smtClean="0"/>
              <a:t>. </a:t>
            </a:r>
            <a:r>
              <a:rPr lang="de-DE" sz="3200" dirty="0" err="1" smtClean="0"/>
              <a:t>Nucleation</a:t>
            </a:r>
            <a:r>
              <a:rPr lang="de-DE" sz="3200" dirty="0" smtClean="0"/>
              <a:t> Theorem:</a:t>
            </a:r>
            <a:br>
              <a:rPr lang="de-DE" sz="3200" dirty="0" smtClean="0"/>
            </a:br>
            <a:r>
              <a:rPr lang="de-DE" sz="3200" dirty="0" smtClean="0"/>
              <a:t>Test </a:t>
            </a:r>
            <a:r>
              <a:rPr lang="de-DE" sz="3200" dirty="0" err="1" smtClean="0"/>
              <a:t>of</a:t>
            </a:r>
            <a:r>
              <a:rPr lang="de-DE" sz="3200" dirty="0" smtClean="0"/>
              <a:t> Kelvin-</a:t>
            </a:r>
            <a:r>
              <a:rPr lang="de-DE" sz="3200" dirty="0" err="1" smtClean="0"/>
              <a:t>Equation</a:t>
            </a:r>
            <a:endParaRPr lang="de-DE" sz="3200" dirty="0" smtClean="0"/>
          </a:p>
        </p:txBody>
      </p:sp>
      <p:pic>
        <p:nvPicPr>
          <p:cNvPr id="29699" name="Picture 3" descr="butanol_gibbs_thomson_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560638"/>
            <a:ext cx="4970463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55576" y="1772816"/>
            <a:ext cx="7992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de-DE" sz="2400" dirty="0" err="1">
                <a:latin typeface="+mn-lt"/>
              </a:rPr>
              <a:t>Strey</a:t>
            </a:r>
            <a:r>
              <a:rPr lang="de-DE" sz="2400" dirty="0">
                <a:latin typeface="+mn-lt"/>
              </a:rPr>
              <a:t>, Wagner, </a:t>
            </a:r>
            <a:r>
              <a:rPr lang="de-DE" sz="2400" dirty="0" err="1">
                <a:latin typeface="+mn-lt"/>
              </a:rPr>
              <a:t>Viisanen</a:t>
            </a:r>
            <a:r>
              <a:rPr lang="de-DE" sz="2400" dirty="0">
                <a:latin typeface="+mn-lt"/>
              </a:rPr>
              <a:t>, </a:t>
            </a:r>
            <a:r>
              <a:rPr lang="de-DE" sz="2400" i="1" dirty="0">
                <a:latin typeface="+mn-lt"/>
              </a:rPr>
              <a:t>J. Phys. Chem. </a:t>
            </a:r>
            <a:r>
              <a:rPr lang="de-DE" sz="2400" b="1" dirty="0">
                <a:latin typeface="+mn-lt"/>
              </a:rPr>
              <a:t>98</a:t>
            </a:r>
            <a:r>
              <a:rPr lang="de-DE" sz="2400" dirty="0">
                <a:latin typeface="+mn-lt"/>
              </a:rPr>
              <a:t>, 7748 (1994)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423863"/>
            <a:ext cx="7527925" cy="900112"/>
          </a:xfrm>
        </p:spPr>
        <p:txBody>
          <a:bodyPr/>
          <a:lstStyle/>
          <a:p>
            <a:pPr eaLnBrk="1" hangingPunct="1"/>
            <a:r>
              <a:rPr lang="de-DE" sz="3200" smtClean="0"/>
              <a:t>UNARY  </a:t>
            </a:r>
            <a:br>
              <a:rPr lang="de-DE" sz="3200" smtClean="0"/>
            </a:br>
            <a:r>
              <a:rPr lang="de-DE" sz="3200" smtClean="0"/>
              <a:t>HETEROGENEOUS  NUCLEATION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1340768"/>
            <a:ext cx="5986031" cy="5517232"/>
          </a:xfrm>
          <a:noFill/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258888" y="2060575"/>
            <a:ext cx="6842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 sz="2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-1692275" y="0"/>
            <a:ext cx="10367963" cy="1556792"/>
          </a:xfrm>
        </p:spPr>
        <p:txBody>
          <a:bodyPr/>
          <a:lstStyle/>
          <a:p>
            <a:pPr marL="1795463" eaLnBrk="1" hangingPunct="1"/>
            <a:r>
              <a:rPr lang="de-DE" sz="2800" dirty="0" err="1" smtClean="0"/>
              <a:t>Heterogeneous</a:t>
            </a:r>
            <a:r>
              <a:rPr lang="de-DE" sz="2800" dirty="0" smtClean="0"/>
              <a:t> </a:t>
            </a:r>
            <a:r>
              <a:rPr lang="de-DE" sz="2800" dirty="0" err="1" smtClean="0"/>
              <a:t>nucleation</a:t>
            </a:r>
            <a:r>
              <a:rPr lang="de-DE" sz="2800" dirty="0" smtClean="0"/>
              <a:t> on </a:t>
            </a:r>
            <a:br>
              <a:rPr lang="de-DE" sz="2800" dirty="0" smtClean="0"/>
            </a:br>
            <a:r>
              <a:rPr lang="de-DE" sz="2800" dirty="0" err="1" smtClean="0"/>
              <a:t>charged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uncharged</a:t>
            </a:r>
            <a:r>
              <a:rPr lang="de-DE" sz="2800" dirty="0" smtClean="0"/>
              <a:t> </a:t>
            </a:r>
            <a:r>
              <a:rPr lang="de-DE" sz="2800" dirty="0" err="1" smtClean="0"/>
              <a:t>nanoparticles</a:t>
            </a:r>
            <a:r>
              <a:rPr lang="de-DE" sz="2800" dirty="0" smtClean="0"/>
              <a:t>:</a:t>
            </a:r>
            <a:br>
              <a:rPr lang="de-DE" sz="2800" dirty="0" smtClean="0"/>
            </a:br>
            <a:r>
              <a:rPr lang="de-DE" sz="2800" dirty="0" err="1" smtClean="0"/>
              <a:t>Bridging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scale</a:t>
            </a:r>
            <a:r>
              <a:rPr lang="de-DE" sz="2800" dirty="0" smtClean="0"/>
              <a:t> </a:t>
            </a:r>
            <a:r>
              <a:rPr lang="de-DE" sz="2800" dirty="0" err="1" smtClean="0"/>
              <a:t>from</a:t>
            </a:r>
            <a:r>
              <a:rPr lang="de-DE" sz="2800" dirty="0" smtClean="0"/>
              <a:t> </a:t>
            </a:r>
            <a:r>
              <a:rPr lang="de-DE" sz="2800" dirty="0" err="1" smtClean="0"/>
              <a:t>molecules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nanoparticles</a:t>
            </a:r>
            <a:endParaRPr lang="de-DE" sz="2800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064896" cy="792088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de-DE" sz="2400" dirty="0" smtClean="0"/>
              <a:t>Winkler, Steiner, </a:t>
            </a:r>
            <a:r>
              <a:rPr lang="de-DE" sz="2400" dirty="0" err="1" smtClean="0"/>
              <a:t>Vrtala</a:t>
            </a:r>
            <a:r>
              <a:rPr lang="de-DE" sz="2400" dirty="0" smtClean="0"/>
              <a:t>, </a:t>
            </a:r>
            <a:r>
              <a:rPr lang="de-DE" sz="2400" dirty="0" err="1" smtClean="0"/>
              <a:t>Vehkamäki</a:t>
            </a:r>
            <a:r>
              <a:rPr lang="de-DE" sz="2400" dirty="0" smtClean="0"/>
              <a:t>, </a:t>
            </a:r>
            <a:r>
              <a:rPr lang="de-DE" sz="2400" dirty="0" err="1" smtClean="0"/>
              <a:t>Noppel</a:t>
            </a:r>
            <a:r>
              <a:rPr lang="de-DE" sz="2400" dirty="0" smtClean="0"/>
              <a:t>, </a:t>
            </a:r>
            <a:r>
              <a:rPr lang="de-DE" sz="2400" dirty="0" err="1" smtClean="0"/>
              <a:t>Lehtinen</a:t>
            </a:r>
            <a:r>
              <a:rPr lang="de-DE" sz="2400" dirty="0" smtClean="0"/>
              <a:t>,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de-DE" sz="2400" dirty="0" smtClean="0"/>
              <a:t>Reischl, Wagner, </a:t>
            </a:r>
            <a:r>
              <a:rPr lang="de-DE" sz="2400" dirty="0" err="1" smtClean="0"/>
              <a:t>Kulmala</a:t>
            </a:r>
            <a:r>
              <a:rPr lang="de-DE" sz="2400" dirty="0" smtClean="0"/>
              <a:t>, </a:t>
            </a:r>
            <a:r>
              <a:rPr lang="de-DE" sz="2400" i="1" dirty="0" smtClean="0"/>
              <a:t>Science</a:t>
            </a:r>
            <a:r>
              <a:rPr lang="de-DE" sz="2400" dirty="0" smtClean="0"/>
              <a:t>  </a:t>
            </a:r>
            <a:r>
              <a:rPr lang="de-DE" sz="2400" b="1" dirty="0" smtClean="0"/>
              <a:t>319</a:t>
            </a:r>
            <a:r>
              <a:rPr lang="de-DE" sz="2400" dirty="0" smtClean="0"/>
              <a:t>, 1374 (2008)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1619672" y="2060848"/>
          <a:ext cx="5616575" cy="4968875"/>
        </p:xfrm>
        <a:graphic>
          <a:graphicData uri="http://schemas.openxmlformats.org/presentationml/2006/ole">
            <p:oleObj spid="_x0000_s11266" name="Graph" r:id="rId3" imgW="2805120" imgH="27849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8137525" cy="1223963"/>
          </a:xfrm>
          <a:noFill/>
        </p:spPr>
        <p:txBody>
          <a:bodyPr lIns="0" tIns="0" rIns="0" bIns="0"/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smtClean="0"/>
              <a:t>Application of Het. Nucl. Theorem on </a:t>
            </a:r>
            <a:br>
              <a:rPr lang="en-GB" sz="3200" smtClean="0"/>
            </a:br>
            <a:r>
              <a:rPr lang="en-GB" sz="3200" smtClean="0"/>
              <a:t>exp. </a:t>
            </a:r>
            <a:r>
              <a:rPr lang="de-DE" sz="3200" smtClean="0"/>
              <a:t>heterog. nucleation data (Fletcher)</a:t>
            </a:r>
            <a:endParaRPr lang="en-GB" sz="32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600200"/>
            <a:ext cx="7997825" cy="1314450"/>
          </a:xfrm>
        </p:spPr>
        <p:txBody>
          <a:bodyPr lIns="0" tIns="0" rIns="0" bIns="0"/>
          <a:lstStyle/>
          <a:p>
            <a:pPr marL="431800" indent="-323850" algn="ctr" defTabSz="457200" eaLnBrk="1" hangingPunct="1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Problem:</a:t>
            </a:r>
          </a:p>
          <a:p>
            <a:pPr marL="431800" indent="-323850" algn="ctr" defTabSz="457200" eaLnBrk="1" hangingPunct="1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Finite width of seed-particle size distribution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3094038"/>
            <a:ext cx="5249863" cy="3551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ctrTitle"/>
          </p:nvPr>
        </p:nvSpPr>
        <p:spPr>
          <a:xfrm>
            <a:off x="468313" y="620713"/>
            <a:ext cx="8280400" cy="2592387"/>
          </a:xfrm>
        </p:spPr>
        <p:txBody>
          <a:bodyPr/>
          <a:lstStyle/>
          <a:p>
            <a:r>
              <a:rPr lang="de-AT" sz="4000" smtClean="0"/>
              <a:t>Particle formation by </a:t>
            </a:r>
            <a:br>
              <a:rPr lang="de-AT" sz="4000" smtClean="0"/>
            </a:br>
            <a:r>
              <a:rPr lang="de-AT" sz="4000" smtClean="0"/>
              <a:t>gas to liquid phase transitions </a:t>
            </a:r>
            <a:br>
              <a:rPr lang="de-AT" sz="4000" smtClean="0"/>
            </a:br>
            <a:r>
              <a:rPr lang="de-AT" sz="4000" smtClean="0"/>
              <a:t>in supersaturated vapours</a:t>
            </a:r>
          </a:p>
        </p:txBody>
      </p:sp>
      <p:sp>
        <p:nvSpPr>
          <p:cNvPr id="16387" name="Untertitel 2"/>
          <p:cNvSpPr>
            <a:spLocks noGrp="1"/>
          </p:cNvSpPr>
          <p:nvPr>
            <p:ph type="subTitle" idx="1"/>
          </p:nvPr>
        </p:nvSpPr>
        <p:spPr>
          <a:xfrm>
            <a:off x="323850" y="3213100"/>
            <a:ext cx="8964613" cy="2952750"/>
          </a:xfrm>
        </p:spPr>
        <p:txBody>
          <a:bodyPr/>
          <a:lstStyle/>
          <a:p>
            <a:pPr algn="l"/>
            <a:r>
              <a:rPr lang="de-AT" sz="2800" smtClean="0"/>
              <a:t>Nucleation (results in molecular clusters)</a:t>
            </a:r>
          </a:p>
          <a:p>
            <a:pPr algn="l">
              <a:buFontTx/>
              <a:buChar char="•"/>
            </a:pPr>
            <a:r>
              <a:rPr lang="de-AT" sz="2800" smtClean="0"/>
              <a:t>  Homogeneous</a:t>
            </a:r>
          </a:p>
          <a:p>
            <a:pPr algn="l">
              <a:buFontTx/>
              <a:buChar char="•"/>
            </a:pPr>
            <a:r>
              <a:rPr lang="de-AT" sz="2800" smtClean="0"/>
              <a:t>  Heterogeneous</a:t>
            </a:r>
          </a:p>
          <a:p>
            <a:pPr algn="l"/>
            <a:endParaRPr lang="de-AT" sz="1200" smtClean="0"/>
          </a:p>
          <a:p>
            <a:pPr algn="l"/>
            <a:r>
              <a:rPr lang="de-AT" sz="2800" smtClean="0"/>
              <a:t>Growth by condensation (results in aerosol particles)</a:t>
            </a:r>
          </a:p>
          <a:p>
            <a:pPr algn="l"/>
            <a:endParaRPr lang="de-AT" sz="1200" smtClean="0"/>
          </a:p>
          <a:p>
            <a:pPr algn="l"/>
            <a:r>
              <a:rPr lang="de-AT" sz="2800" smtClean="0"/>
              <a:t>Coagulation of particles (dynamic changes of aerosols)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18425" cy="1144587"/>
          </a:xfrm>
        </p:spPr>
        <p:txBody>
          <a:bodyPr lIns="0" tIns="0" rIns="0" bIns="0"/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smtClean="0"/>
              <a:t>Measurements with </a:t>
            </a:r>
            <a:r>
              <a:rPr lang="en-GB" sz="3600" i="1" smtClean="0"/>
              <a:t>single</a:t>
            </a:r>
            <a:r>
              <a:rPr lang="en-GB" sz="3600" smtClean="0"/>
              <a:t> molecules:</a:t>
            </a:r>
            <a:br>
              <a:rPr lang="en-GB" sz="3600" smtClean="0"/>
            </a:br>
            <a:r>
              <a:rPr lang="en-GB" sz="3600" smtClean="0"/>
              <a:t>Tetra-Heptyl-Ammoniumbromid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916113"/>
            <a:ext cx="6624638" cy="4681537"/>
          </a:xfrm>
        </p:spPr>
        <p:txBody>
          <a:bodyPr lIns="0" tIns="0" rIns="0" bIns="0"/>
          <a:lstStyle/>
          <a:p>
            <a:pPr marL="717550" indent="-609600" defTabSz="457200" eaLnBrk="1" hangingPunct="1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smtClean="0"/>
              <a:t>Electrospray:</a:t>
            </a:r>
          </a:p>
          <a:p>
            <a:pPr marL="717550" indent="-609600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smtClean="0"/>
              <a:t>THpA</a:t>
            </a:r>
            <a:r>
              <a:rPr lang="en-GB" sz="2400" baseline="30000" smtClean="0"/>
              <a:t>+</a:t>
            </a:r>
            <a:r>
              <a:rPr lang="en-GB" sz="2400" smtClean="0"/>
              <a:t>  Ion</a:t>
            </a:r>
            <a:r>
              <a:rPr lang="en-GB" sz="2800" smtClean="0"/>
              <a:t>	 		</a:t>
            </a:r>
            <a:r>
              <a:rPr lang="en-GB" sz="2400" smtClean="0"/>
              <a:t>D</a:t>
            </a:r>
            <a:r>
              <a:rPr lang="en-GB" sz="2400" baseline="-33000" smtClean="0"/>
              <a:t>p </a:t>
            </a:r>
            <a:r>
              <a:rPr lang="en-GB" sz="2400" smtClean="0"/>
              <a:t>= 1.44 nm</a:t>
            </a:r>
          </a:p>
          <a:p>
            <a:pPr marL="717550" indent="-609600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smtClean="0"/>
              <a:t>THpABr</a:t>
            </a:r>
            <a:r>
              <a:rPr lang="en-GB" sz="2400" baseline="30000" smtClean="0"/>
              <a:t>+</a:t>
            </a:r>
            <a:r>
              <a:rPr lang="en-GB" sz="2400" smtClean="0"/>
              <a:t>  Ion		D</a:t>
            </a:r>
            <a:r>
              <a:rPr lang="en-GB" sz="2400" baseline="-33000" smtClean="0"/>
              <a:t>p </a:t>
            </a:r>
            <a:r>
              <a:rPr lang="en-GB" sz="2400" smtClean="0"/>
              <a:t>= 1.67 nm</a:t>
            </a:r>
          </a:p>
          <a:p>
            <a:pPr marL="717550" indent="-609600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b="1" smtClean="0"/>
              <a:t>mono-molecular	</a:t>
            </a:r>
            <a:r>
              <a:rPr lang="en-GB" sz="2400" smtClean="0"/>
              <a:t>	</a:t>
            </a:r>
            <a:r>
              <a:rPr lang="en-GB" sz="2400" smtClean="0">
                <a:latin typeface="Symbol" pitchFamily="18" charset="2"/>
              </a:rPr>
              <a:t>s</a:t>
            </a:r>
            <a:r>
              <a:rPr lang="en-GB" sz="2400" baseline="-33000" smtClean="0"/>
              <a:t>g</a:t>
            </a:r>
            <a:r>
              <a:rPr lang="en-GB" sz="2400" smtClean="0"/>
              <a:t> ~ 1.0</a:t>
            </a:r>
          </a:p>
          <a:p>
            <a:pPr marL="1109663" lvl="1" indent="-533400" defTabSz="457200" eaLnBrk="1" hangingPunct="1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400" smtClean="0"/>
          </a:p>
          <a:p>
            <a:pPr marL="717550" indent="-609600" defTabSz="457200" eaLnBrk="1" hangingPunct="1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smtClean="0"/>
              <a:t>Vapour: n-Propanol</a:t>
            </a:r>
          </a:p>
          <a:p>
            <a:pPr marL="717550" indent="-609600" defTabSz="457200" eaLnBrk="1" hangingPunct="1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200" smtClean="0"/>
          </a:p>
          <a:p>
            <a:pPr marL="717550" indent="-609600" defTabSz="457200" eaLnBrk="1" hangingPunct="1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smtClean="0"/>
              <a:t>Evaluation:</a:t>
            </a:r>
          </a:p>
          <a:p>
            <a:pPr marL="717550" indent="-609600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smtClean="0"/>
              <a:t>Tanh-Fit</a:t>
            </a:r>
          </a:p>
          <a:p>
            <a:pPr marL="717550" indent="-609600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smtClean="0"/>
              <a:t>PCHNP-Fit with </a:t>
            </a:r>
            <a:r>
              <a:rPr lang="en-GB" sz="2400" i="1" smtClean="0"/>
              <a:t>consistent</a:t>
            </a:r>
            <a:r>
              <a:rPr lang="en-GB" sz="2400" smtClean="0"/>
              <a:t> slope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532813" cy="1462087"/>
          </a:xfrm>
        </p:spPr>
        <p:txBody>
          <a:bodyPr/>
          <a:lstStyle/>
          <a:p>
            <a:pPr marL="1795463" eaLnBrk="1" hangingPunct="1"/>
            <a:r>
              <a:rPr lang="de-DE" sz="3200" smtClean="0"/>
              <a:t>UNARY  </a:t>
            </a:r>
            <a:br>
              <a:rPr lang="de-DE" sz="3200" smtClean="0"/>
            </a:br>
            <a:r>
              <a:rPr lang="de-DE" sz="3200" smtClean="0"/>
              <a:t>HETEROGENEOUS  NUCLEATION</a:t>
            </a:r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76200" y="1581150"/>
          <a:ext cx="4800600" cy="4767263"/>
        </p:xfrm>
        <a:graphic>
          <a:graphicData uri="http://schemas.openxmlformats.org/presentationml/2006/ole">
            <p:oleObj spid="_x0000_s12290" name="Graph" r:id="rId3" imgW="3407040" imgH="3382560" progId="">
              <p:embed/>
            </p:oleObj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4495800" y="1581150"/>
          <a:ext cx="4800600" cy="4767263"/>
        </p:xfrm>
        <a:graphic>
          <a:graphicData uri="http://schemas.openxmlformats.org/presentationml/2006/ole">
            <p:oleObj spid="_x0000_s12291" name="Graph" r:id="rId4" imgW="3407040" imgH="33825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47025" cy="1144587"/>
          </a:xfrm>
        </p:spPr>
        <p:txBody>
          <a:bodyPr lIns="0" tIns="0" rIns="0" bIns="0"/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smtClean="0"/>
              <a:t>Application of Het. Nucl. Theorem: Calculation of critical cluster size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133600"/>
            <a:ext cx="7632700" cy="2735263"/>
          </a:xfrm>
        </p:spPr>
        <p:txBody>
          <a:bodyPr lIns="0" tIns="0" rIns="0" bIns="0"/>
          <a:lstStyle/>
          <a:p>
            <a:pPr marL="431800" indent="-323850" defTabSz="457200" eaLnBrk="1" hangingPunct="1">
              <a:lnSpc>
                <a:spcPct val="80000"/>
              </a:lnSpc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smtClean="0"/>
              <a:t>Assumptions:</a:t>
            </a:r>
          </a:p>
          <a:p>
            <a:pPr marL="863600" lvl="1" indent="-287338" defTabSz="457200" eaLnBrk="1" hangingPunct="1">
              <a:lnSpc>
                <a:spcPct val="8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smtClean="0"/>
              <a:t>Contact angle = 0 </a:t>
            </a:r>
          </a:p>
          <a:p>
            <a:pPr marL="863600" lvl="1" indent="-287338" defTabSz="457200" eaLnBrk="1" hangingPunct="1">
              <a:lnSpc>
                <a:spcPct val="80000"/>
              </a:lnSpc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smtClean="0"/>
              <a:t>		(completely wettable)</a:t>
            </a:r>
            <a:br>
              <a:rPr lang="en-GB" sz="2400" smtClean="0"/>
            </a:br>
            <a:endParaRPr lang="en-GB" sz="2400" smtClean="0"/>
          </a:p>
          <a:p>
            <a:pPr marL="863600" lvl="1" indent="-287338" defTabSz="457200" eaLnBrk="1" hangingPunct="1">
              <a:lnSpc>
                <a:spcPct val="8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smtClean="0"/>
              <a:t>Assumption of spherical particles with </a:t>
            </a:r>
          </a:p>
          <a:p>
            <a:pPr marL="863600" lvl="1" indent="-287338" defTabSz="457200" eaLnBrk="1" hangingPunct="1">
              <a:lnSpc>
                <a:spcPct val="80000"/>
              </a:lnSpc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smtClean="0"/>
              <a:t>		macroscopic properties</a:t>
            </a:r>
            <a:br>
              <a:rPr lang="en-GB" sz="2400" smtClean="0"/>
            </a:br>
            <a:r>
              <a:rPr lang="en-GB" sz="2400" smtClean="0"/>
              <a:t>(despite of small number of molecules)</a:t>
            </a:r>
            <a:br>
              <a:rPr lang="en-GB" sz="2400" smtClean="0"/>
            </a:br>
            <a:endParaRPr lang="en-GB" sz="2400" smtClean="0"/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7285038" y="2806700"/>
            <a:ext cx="488950" cy="49053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7285038" y="2317750"/>
            <a:ext cx="1468437" cy="146843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5013325"/>
            <a:ext cx="4968875" cy="798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Size comparison</a:t>
            </a:r>
            <a:endParaRPr lang="de-AT" dirty="0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pic>
        <p:nvPicPr>
          <p:cNvPr id="8089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44824"/>
            <a:ext cx="4896544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 idx="4294967295"/>
          </p:nvPr>
        </p:nvSpPr>
        <p:spPr>
          <a:xfrm>
            <a:off x="179512" y="116632"/>
            <a:ext cx="8496300" cy="936847"/>
          </a:xfrm>
        </p:spPr>
        <p:txBody>
          <a:bodyPr/>
          <a:lstStyle/>
          <a:p>
            <a:pPr eaLnBrk="1" hangingPunct="1"/>
            <a:r>
              <a:rPr lang="de-DE" sz="3200" dirty="0" err="1" smtClean="0"/>
              <a:t>Comparison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</a:t>
            </a:r>
            <a:r>
              <a:rPr lang="de-DE" sz="3200" dirty="0" err="1" smtClean="0"/>
              <a:t>exp</a:t>
            </a:r>
            <a:r>
              <a:rPr lang="de-DE" sz="3200" dirty="0" smtClean="0"/>
              <a:t>. </a:t>
            </a:r>
            <a:r>
              <a:rPr lang="de-DE" sz="3200" dirty="0" err="1" smtClean="0"/>
              <a:t>heterog</a:t>
            </a:r>
            <a:r>
              <a:rPr lang="de-DE" sz="3200" dirty="0" smtClean="0"/>
              <a:t>. </a:t>
            </a:r>
            <a:r>
              <a:rPr lang="de-DE" sz="3200" dirty="0" err="1" smtClean="0"/>
              <a:t>nucleation</a:t>
            </a:r>
            <a:r>
              <a:rPr lang="de-DE" sz="3200" dirty="0" smtClean="0"/>
              <a:t> </a:t>
            </a:r>
            <a:r>
              <a:rPr lang="de-DE" sz="3200" dirty="0" err="1" smtClean="0"/>
              <a:t>data</a:t>
            </a:r>
            <a:r>
              <a:rPr lang="de-DE" sz="3200" dirty="0" smtClean="0"/>
              <a:t> </a:t>
            </a:r>
            <a:br>
              <a:rPr lang="de-DE" sz="3200" dirty="0" smtClean="0"/>
            </a:br>
            <a:r>
              <a:rPr lang="de-DE" sz="3200" dirty="0" err="1" smtClean="0"/>
              <a:t>to</a:t>
            </a:r>
            <a:r>
              <a:rPr lang="de-DE" sz="3200" dirty="0" smtClean="0"/>
              <a:t>  Kelvin-Thomson-</a:t>
            </a:r>
            <a:r>
              <a:rPr lang="de-DE" sz="3200" dirty="0" err="1" smtClean="0"/>
              <a:t>equation</a:t>
            </a:r>
            <a:endParaRPr lang="en-US" sz="2400" dirty="0" smtClean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pic>
        <p:nvPicPr>
          <p:cNvPr id="2" name="Picture 3" descr="Figu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480443" cy="4783698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467544" y="191683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  </a:t>
            </a:r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179512" y="1196752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 smtClean="0"/>
              <a:t>Winkler, Vrtala, Steiner, Wimmer, Vehkamäki, Lehtinen, Reischl, Kulmala, Wagner, </a:t>
            </a:r>
            <a:r>
              <a:rPr lang="de-AT" sz="2400" i="1" dirty="0" smtClean="0"/>
              <a:t>Phys. Rev. Lett. </a:t>
            </a:r>
            <a:r>
              <a:rPr lang="de-AT" sz="2400" b="1" dirty="0" smtClean="0"/>
              <a:t>108</a:t>
            </a:r>
            <a:r>
              <a:rPr lang="de-AT" sz="2400" dirty="0" smtClean="0"/>
              <a:t>, </a:t>
            </a:r>
            <a:r>
              <a:rPr lang="de-AT" sz="2400" dirty="0" smtClean="0"/>
              <a:t>085701 </a:t>
            </a:r>
            <a:r>
              <a:rPr lang="de-AT" sz="2400" dirty="0" smtClean="0"/>
              <a:t>(2012)</a:t>
            </a:r>
            <a:endParaRPr lang="de-A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-684213" y="479425"/>
            <a:ext cx="9371013" cy="619125"/>
          </a:xfrm>
        </p:spPr>
        <p:txBody>
          <a:bodyPr/>
          <a:lstStyle/>
          <a:p>
            <a:pPr marL="1439863" defTabSz="457200" eaLnBrk="1" hangingPunct="1"/>
            <a:r>
              <a:rPr lang="de-DE" sz="4000" smtClean="0"/>
              <a:t>Size  comparison</a:t>
            </a:r>
          </a:p>
        </p:txBody>
      </p:sp>
      <p:pic>
        <p:nvPicPr>
          <p:cNvPr id="34819" name="Picture 3" descr="ergebnisgraphik_THpA_MixedSets_7jul20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2132013"/>
            <a:ext cx="7772400" cy="3751262"/>
          </a:xfrm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20700" y="6107113"/>
            <a:ext cx="424656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828675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de-DE" sz="2200">
              <a:latin typeface="Times New Roman" pitchFamily="18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765175" y="6165850"/>
            <a:ext cx="43830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de-DE" sz="2200">
                <a:latin typeface="Times New Roman" pitchFamily="18" charset="0"/>
              </a:rPr>
              <a:t>Blue broken line: Kelvin-Thomson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04813"/>
            <a:ext cx="6877050" cy="863600"/>
          </a:xfrm>
        </p:spPr>
        <p:txBody>
          <a:bodyPr/>
          <a:lstStyle/>
          <a:p>
            <a:pPr eaLnBrk="1" hangingPunct="1"/>
            <a:r>
              <a:rPr lang="de-DE" sz="4000" smtClean="0"/>
              <a:t>CONCLUSIONS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893175" cy="6480175"/>
          </a:xfrm>
        </p:spPr>
        <p:txBody>
          <a:bodyPr/>
          <a:lstStyle/>
          <a:p>
            <a:pPr eaLnBrk="1" hangingPunct="1"/>
            <a:r>
              <a:rPr lang="de-DE" smtClean="0"/>
              <a:t>For nucleation we found a continuous transition from nanoparticles to single molecules</a:t>
            </a:r>
          </a:p>
          <a:p>
            <a:pPr eaLnBrk="1" hangingPunct="1"/>
            <a:r>
              <a:rPr lang="de-DE" smtClean="0"/>
              <a:t>Nucleation on particles was observed already significantly </a:t>
            </a:r>
            <a:r>
              <a:rPr lang="de-DE" i="1" smtClean="0"/>
              <a:t>below</a:t>
            </a:r>
            <a:r>
              <a:rPr lang="de-DE" smtClean="0"/>
              <a:t> the Kelvin-Thomson diameter (important for operation of CPCs)</a:t>
            </a:r>
          </a:p>
          <a:p>
            <a:pPr eaLnBrk="1" hangingPunct="1"/>
            <a:r>
              <a:rPr lang="de-DE" smtClean="0"/>
              <a:t>Satisfactory agreement of the diameter of critical clusters with Kelvin-Thomson-equation</a:t>
            </a:r>
          </a:p>
          <a:p>
            <a:pPr eaLnBrk="1" hangingPunct="1"/>
            <a:r>
              <a:rPr lang="de-DE" smtClean="0"/>
              <a:t>Electrical charge on particles  can enhance the heterogeneous nucleation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2" cstate="print"/>
          <a:srcRect l="16859" t="11597" r="14397" b="4700"/>
          <a:stretch>
            <a:fillRect/>
          </a:stretch>
        </p:blipFill>
        <p:spPr bwMode="auto">
          <a:xfrm>
            <a:off x="838200" y="1120775"/>
            <a:ext cx="573405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000" b="1">
                <a:solidFill>
                  <a:schemeClr val="tx2"/>
                </a:solidFill>
              </a:rPr>
              <a:t>CLOUD Experiment: </a:t>
            </a:r>
            <a:r>
              <a:rPr lang="de-DE" sz="3000" b="1">
                <a:solidFill>
                  <a:schemeClr val="accent2"/>
                </a:solidFill>
              </a:rPr>
              <a:t>CLOUD Chamber at CERN</a:t>
            </a:r>
            <a:endParaRPr lang="en-US" sz="3000" b="1">
              <a:solidFill>
                <a:schemeClr val="accent2"/>
              </a:solidFill>
            </a:endParaRPr>
          </a:p>
        </p:txBody>
      </p:sp>
      <p:pic>
        <p:nvPicPr>
          <p:cNvPr id="3994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267200"/>
            <a:ext cx="365760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40963" name="Picture 2" descr="\\cern.ch\dfs\Users\d\duplissy\Desktop\CLOUD 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5388"/>
            <a:ext cx="9144000" cy="566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000" b="1">
                <a:solidFill>
                  <a:schemeClr val="tx2"/>
                </a:solidFill>
              </a:rPr>
              <a:t>CLOUD Experiment: </a:t>
            </a:r>
            <a:r>
              <a:rPr lang="de-DE" sz="3000" b="1">
                <a:solidFill>
                  <a:schemeClr val="accent2"/>
                </a:solidFill>
              </a:rPr>
              <a:t>CLOUD Chamber at CERN</a:t>
            </a:r>
            <a:endParaRPr lang="en-US" sz="3000" b="1">
              <a:solidFill>
                <a:schemeClr val="accent2"/>
              </a:solidFill>
            </a:endParaRPr>
          </a:p>
        </p:txBody>
      </p:sp>
      <p:sp>
        <p:nvSpPr>
          <p:cNvPr id="40965" name="Line 6"/>
          <p:cNvSpPr>
            <a:spLocks noChangeShapeType="1"/>
          </p:cNvSpPr>
          <p:nvPr/>
        </p:nvSpPr>
        <p:spPr bwMode="auto">
          <a:xfrm flipH="1" flipV="1">
            <a:off x="5410200" y="4267200"/>
            <a:ext cx="25146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40966" name="Line 7"/>
          <p:cNvSpPr>
            <a:spLocks noChangeShapeType="1"/>
          </p:cNvSpPr>
          <p:nvPr/>
        </p:nvSpPr>
        <p:spPr bwMode="auto">
          <a:xfrm flipH="1" flipV="1">
            <a:off x="4267200" y="3886200"/>
            <a:ext cx="6858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41987" name="Grafik 4" descr="Untitled_Panorama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6043613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6400800" y="1600200"/>
            <a:ext cx="2819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/>
              <a:t>26.1 m³, stainless steel (electropolished)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de-DE"/>
              <a:t>3m diameter, 3.4m height</a:t>
            </a:r>
            <a:endParaRPr lang="en-US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/>
              <a:t>excellent thermal stability (±0.005°C), no change when UV on, temperatures down to -25°C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None/>
            </a:pPr>
            <a:endParaRPr lang="en-US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/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000" b="1">
                <a:solidFill>
                  <a:schemeClr val="tx2"/>
                </a:solidFill>
              </a:rPr>
              <a:t>CLOUD Experiment: </a:t>
            </a:r>
            <a:r>
              <a:rPr lang="de-DE" sz="3000" b="1">
                <a:solidFill>
                  <a:schemeClr val="accent2"/>
                </a:solidFill>
              </a:rPr>
              <a:t>CLOUD Chamber at CERN</a:t>
            </a:r>
            <a:endParaRPr lang="en-US" sz="30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pPr eaLnBrk="1" hangingPunct="1"/>
            <a:r>
              <a:rPr lang="de-DE" sz="3600" smtClean="0">
                <a:latin typeface="Times New Roman" pitchFamily="18" charset="0"/>
              </a:rPr>
              <a:t>PARTICLE  FORMATION</a:t>
            </a:r>
            <a:br>
              <a:rPr lang="de-DE" sz="3600" smtClean="0">
                <a:latin typeface="Times New Roman" pitchFamily="18" charset="0"/>
              </a:rPr>
            </a:br>
            <a:r>
              <a:rPr lang="de-DE" sz="3600" smtClean="0">
                <a:latin typeface="Times New Roman" pitchFamily="18" charset="0"/>
              </a:rPr>
              <a:t>IN THE ATMOSPHERE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989138"/>
            <a:ext cx="8229600" cy="4375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Grafik 16" descr="nucleation_event_example_mo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000125"/>
            <a:ext cx="9144000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20"/>
          <p:cNvGrpSpPr>
            <a:grpSpLocks/>
          </p:cNvGrpSpPr>
          <p:nvPr/>
        </p:nvGrpSpPr>
        <p:grpSpPr bwMode="auto">
          <a:xfrm>
            <a:off x="3429000" y="3643313"/>
            <a:ext cx="2547938" cy="665162"/>
            <a:chOff x="3428992" y="3643314"/>
            <a:chExt cx="2548005" cy="664967"/>
          </a:xfrm>
        </p:grpSpPr>
        <p:sp>
          <p:nvSpPr>
            <p:cNvPr id="43022" name="Textfeld 5"/>
            <p:cNvSpPr txBox="1">
              <a:spLocks noChangeArrowheads="1"/>
            </p:cNvSpPr>
            <p:nvPr/>
          </p:nvSpPr>
          <p:spPr bwMode="auto">
            <a:xfrm>
              <a:off x="3428992" y="4000504"/>
              <a:ext cx="254800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7030A0"/>
                  </a:solidFill>
                  <a:latin typeface="Calibri" pitchFamily="34" charset="0"/>
                </a:rPr>
                <a:t>switching to charged nucleation</a:t>
              </a:r>
            </a:p>
          </p:txBody>
        </p:sp>
        <p:cxnSp>
          <p:nvCxnSpPr>
            <p:cNvPr id="9" name="Gerade Verbindung mit Pfeil 8"/>
            <p:cNvCxnSpPr/>
            <p:nvPr/>
          </p:nvCxnSpPr>
          <p:spPr>
            <a:xfrm flipV="1">
              <a:off x="5143537" y="3643314"/>
              <a:ext cx="714394" cy="357082"/>
            </a:xfrm>
            <a:prstGeom prst="straightConnector1">
              <a:avLst/>
            </a:prstGeom>
            <a:ln w="3492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12" name="Textfeld 7"/>
          <p:cNvSpPr txBox="1">
            <a:spLocks noChangeArrowheads="1"/>
          </p:cNvSpPr>
          <p:nvPr/>
        </p:nvSpPr>
        <p:spPr bwMode="auto">
          <a:xfrm>
            <a:off x="4143375" y="1214438"/>
            <a:ext cx="7985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chemeClr val="accent2"/>
                </a:solidFill>
                <a:latin typeface="Calibri" pitchFamily="34" charset="0"/>
              </a:rPr>
              <a:t>neutral</a:t>
            </a:r>
          </a:p>
        </p:txBody>
      </p:sp>
      <p:sp>
        <p:nvSpPr>
          <p:cNvPr id="43013" name="Textfeld 11"/>
          <p:cNvSpPr txBox="1">
            <a:spLocks noChangeArrowheads="1"/>
          </p:cNvSpPr>
          <p:nvPr/>
        </p:nvSpPr>
        <p:spPr bwMode="auto">
          <a:xfrm>
            <a:off x="6929438" y="1187450"/>
            <a:ext cx="860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FF0000"/>
                </a:solidFill>
                <a:latin typeface="Calibri" pitchFamily="34" charset="0"/>
              </a:rPr>
              <a:t>charged</a:t>
            </a:r>
          </a:p>
        </p:txBody>
      </p:sp>
      <p:sp>
        <p:nvSpPr>
          <p:cNvPr id="43014" name="Geschweifte Klammer rechts 12"/>
          <p:cNvSpPr>
            <a:spLocks/>
          </p:cNvSpPr>
          <p:nvPr/>
        </p:nvSpPr>
        <p:spPr bwMode="auto">
          <a:xfrm rot="-5400000">
            <a:off x="4500563" y="357188"/>
            <a:ext cx="214312" cy="2500312"/>
          </a:xfrm>
          <a:prstGeom prst="rightBrace">
            <a:avLst>
              <a:gd name="adj1" fmla="val 8318"/>
              <a:gd name="adj2" fmla="val 50000"/>
            </a:avLst>
          </a:prstGeom>
          <a:noFill/>
          <a:ln w="25400" cap="rnd" algn="ctr">
            <a:solidFill>
              <a:schemeClr val="accent2"/>
            </a:solidFill>
            <a:round/>
            <a:headEnd/>
            <a:tailEnd/>
          </a:ln>
        </p:spPr>
        <p:txBody>
          <a:bodyPr vert="eaVert" anchor="ctr"/>
          <a:lstStyle/>
          <a:p>
            <a:pPr algn="ctr"/>
            <a:endParaRPr lang="de-DE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4" name="Geschweifte Klammer rechts 13"/>
          <p:cNvSpPr>
            <a:spLocks/>
          </p:cNvSpPr>
          <p:nvPr/>
        </p:nvSpPr>
        <p:spPr bwMode="auto">
          <a:xfrm rot="-5400000">
            <a:off x="7215188" y="471488"/>
            <a:ext cx="214312" cy="2500312"/>
          </a:xfrm>
          <a:prstGeom prst="rightBrace">
            <a:avLst>
              <a:gd name="adj1" fmla="val 8318"/>
              <a:gd name="adj2" fmla="val 50000"/>
            </a:avLst>
          </a:prstGeom>
          <a:noFill/>
          <a:ln w="25400" cap="rnd" algn="ctr">
            <a:solidFill>
              <a:srgbClr val="FF0000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</p:txBody>
      </p:sp>
      <p:grpSp>
        <p:nvGrpSpPr>
          <p:cNvPr id="3" name="Gruppieren 14"/>
          <p:cNvGrpSpPr>
            <a:grpSpLocks/>
          </p:cNvGrpSpPr>
          <p:nvPr/>
        </p:nvGrpSpPr>
        <p:grpSpPr bwMode="auto">
          <a:xfrm>
            <a:off x="3643313" y="3071813"/>
            <a:ext cx="4000500" cy="2224087"/>
            <a:chOff x="3643306" y="3071810"/>
            <a:chExt cx="4000528" cy="2223546"/>
          </a:xfrm>
        </p:grpSpPr>
        <p:cxnSp>
          <p:nvCxnSpPr>
            <p:cNvPr id="16" name="Gerade Verbindung 15"/>
            <p:cNvCxnSpPr/>
            <p:nvPr/>
          </p:nvCxnSpPr>
          <p:spPr>
            <a:xfrm flipV="1">
              <a:off x="3643306" y="4571632"/>
              <a:ext cx="2071701" cy="71420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rot="5400000" flipH="1" flipV="1">
              <a:off x="5929510" y="3285936"/>
              <a:ext cx="1499822" cy="107157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21" name="Textfeld 19"/>
            <p:cNvSpPr txBox="1">
              <a:spLocks noChangeArrowheads="1"/>
            </p:cNvSpPr>
            <p:nvPr/>
          </p:nvSpPr>
          <p:spPr bwMode="auto">
            <a:xfrm>
              <a:off x="4857752" y="4928733"/>
              <a:ext cx="2786082" cy="36662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Nucleation rate: J = dN/dt</a:t>
              </a:r>
            </a:p>
          </p:txBody>
        </p:sp>
      </p:grpSp>
      <p:sp>
        <p:nvSpPr>
          <p:cNvPr id="43017" name="Textfeld 21"/>
          <p:cNvSpPr txBox="1">
            <a:spLocks noChangeArrowheads="1"/>
          </p:cNvSpPr>
          <p:nvPr/>
        </p:nvSpPr>
        <p:spPr bwMode="auto">
          <a:xfrm>
            <a:off x="1243013" y="6096000"/>
            <a:ext cx="67579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>
                <a:solidFill>
                  <a:srgbClr val="FF0000"/>
                </a:solidFill>
              </a:rPr>
              <a:t>Increased nucleation rate due to ions</a:t>
            </a:r>
          </a:p>
        </p:txBody>
      </p:sp>
      <p:sp>
        <p:nvSpPr>
          <p:cNvPr id="43018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  <a:noFill/>
        </p:spPr>
        <p:txBody>
          <a:bodyPr/>
          <a:lstStyle/>
          <a:p>
            <a:r>
              <a:rPr lang="de-DE" sz="3000" b="1" smtClean="0">
                <a:latin typeface="Tahoma" pitchFamily="34" charset="0"/>
              </a:rPr>
              <a:t>Event example: neutral vs. charged nucleation</a:t>
            </a:r>
            <a:endParaRPr lang="en-US" sz="3000" b="1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052512"/>
          </a:xfrm>
          <a:noFill/>
        </p:spPr>
        <p:txBody>
          <a:bodyPr/>
          <a:lstStyle/>
          <a:p>
            <a:r>
              <a:rPr lang="en-US" sz="2800" b="1" dirty="0" smtClean="0">
                <a:latin typeface="Tahoma" pitchFamily="34" charset="0"/>
              </a:rPr>
              <a:t>J vs. [H2SO4] comparison with PARNUC model</a:t>
            </a:r>
            <a:br>
              <a:rPr lang="en-US" sz="2800" b="1" dirty="0" smtClean="0">
                <a:latin typeface="Tahoma" pitchFamily="34" charset="0"/>
              </a:rPr>
            </a:br>
            <a:r>
              <a:rPr lang="en-US" sz="1400" b="1" dirty="0" smtClean="0">
                <a:latin typeface="Tahoma" pitchFamily="34" charset="0"/>
              </a:rPr>
              <a:t/>
            </a:r>
            <a:br>
              <a:rPr lang="en-US" sz="1400" b="1" dirty="0" smtClean="0">
                <a:latin typeface="Tahoma" pitchFamily="34" charset="0"/>
              </a:rPr>
            </a:br>
            <a:r>
              <a:rPr lang="en-US" sz="2400" dirty="0" err="1" smtClean="0">
                <a:latin typeface="Tahoma" pitchFamily="34" charset="0"/>
              </a:rPr>
              <a:t>Kirkby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i="1" dirty="0" smtClean="0">
                <a:latin typeface="Tahoma" pitchFamily="34" charset="0"/>
              </a:rPr>
              <a:t>et al</a:t>
            </a:r>
            <a:r>
              <a:rPr lang="en-US" sz="2400" dirty="0" smtClean="0">
                <a:latin typeface="Tahoma" pitchFamily="34" charset="0"/>
              </a:rPr>
              <a:t>., </a:t>
            </a:r>
            <a:r>
              <a:rPr lang="en-US" sz="2400" i="1" dirty="0" smtClean="0">
                <a:latin typeface="Tahoma" pitchFamily="34" charset="0"/>
              </a:rPr>
              <a:t>Nature</a:t>
            </a:r>
            <a:r>
              <a:rPr lang="en-US" sz="2400" dirty="0" smtClean="0">
                <a:latin typeface="Tahoma" pitchFamily="34" charset="0"/>
              </a:rPr>
              <a:t>  </a:t>
            </a:r>
            <a:r>
              <a:rPr lang="en-US" sz="2400" b="1" dirty="0" smtClean="0">
                <a:latin typeface="Tahoma" pitchFamily="34" charset="0"/>
              </a:rPr>
              <a:t>476</a:t>
            </a:r>
            <a:r>
              <a:rPr lang="en-US" sz="2400" dirty="0" smtClean="0">
                <a:latin typeface="Tahoma" pitchFamily="34" charset="0"/>
              </a:rPr>
              <a:t>, 429 (2011)</a:t>
            </a:r>
            <a:endParaRPr lang="en-US" sz="2400" b="1" dirty="0" smtClean="0">
              <a:latin typeface="Tahoma" pitchFamily="34" charset="0"/>
            </a:endParaRPr>
          </a:p>
        </p:txBody>
      </p:sp>
      <p:grpSp>
        <p:nvGrpSpPr>
          <p:cNvPr id="44035" name="Group 12"/>
          <p:cNvGrpSpPr>
            <a:grpSpLocks/>
          </p:cNvGrpSpPr>
          <p:nvPr/>
        </p:nvGrpSpPr>
        <p:grpSpPr bwMode="auto">
          <a:xfrm>
            <a:off x="2051050" y="1412875"/>
            <a:ext cx="4524375" cy="5545138"/>
            <a:chOff x="1296" y="432"/>
            <a:chExt cx="3122" cy="4010"/>
          </a:xfrm>
        </p:grpSpPr>
        <p:pic>
          <p:nvPicPr>
            <p:cNvPr id="44036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6" y="432"/>
              <a:ext cx="3122" cy="4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37" name="Rectangle 11"/>
            <p:cNvSpPr>
              <a:spLocks noChangeArrowheads="1"/>
            </p:cNvSpPr>
            <p:nvPr/>
          </p:nvSpPr>
          <p:spPr bwMode="auto">
            <a:xfrm>
              <a:off x="3216" y="4224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  <a:noFill/>
        </p:spPr>
        <p:txBody>
          <a:bodyPr/>
          <a:lstStyle/>
          <a:p>
            <a:r>
              <a:rPr lang="en-US" sz="3000" b="1" smtClean="0">
                <a:latin typeface="Tahoma" pitchFamily="34" charset="0"/>
              </a:rPr>
              <a:t>Comparison of CLOUD results with literature</a:t>
            </a:r>
          </a:p>
        </p:txBody>
      </p:sp>
      <p:pic>
        <p:nvPicPr>
          <p:cNvPr id="501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881063"/>
            <a:ext cx="6705600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CONCLUSIONS</a:t>
            </a:r>
          </a:p>
        </p:txBody>
      </p:sp>
      <p:sp>
        <p:nvSpPr>
          <p:cNvPr id="45059" name="Inhaltsplatzhalter 4"/>
          <p:cNvSpPr>
            <a:spLocks noGrp="1"/>
          </p:cNvSpPr>
          <p:nvPr>
            <p:ph idx="1"/>
          </p:nvPr>
        </p:nvSpPr>
        <p:spPr>
          <a:xfrm>
            <a:off x="323850" y="1341438"/>
            <a:ext cx="8569325" cy="5111750"/>
          </a:xfrm>
        </p:spPr>
        <p:txBody>
          <a:bodyPr/>
          <a:lstStyle/>
          <a:p>
            <a:r>
              <a:rPr lang="de-AT" smtClean="0"/>
              <a:t>Binary water/sulfuric acid nucleation</a:t>
            </a:r>
          </a:p>
          <a:p>
            <a:pPr>
              <a:buFontTx/>
              <a:buNone/>
            </a:pPr>
            <a:r>
              <a:rPr lang="de-AT" smtClean="0"/>
              <a:t>	- is negligible within boundary layer</a:t>
            </a:r>
          </a:p>
          <a:p>
            <a:pPr>
              <a:buFontTx/>
              <a:buNone/>
            </a:pPr>
            <a:r>
              <a:rPr lang="de-AT" smtClean="0"/>
              <a:t>	- can occur in free troposphere</a:t>
            </a:r>
          </a:p>
          <a:p>
            <a:r>
              <a:rPr lang="de-AT" smtClean="0"/>
              <a:t>Additional species are required to explain atmospheric nucleation rates</a:t>
            </a:r>
          </a:p>
          <a:p>
            <a:pPr>
              <a:buFontTx/>
              <a:buNone/>
            </a:pPr>
            <a:r>
              <a:rPr lang="de-AT" smtClean="0"/>
              <a:t>	(ammonia, amines, etc.)</a:t>
            </a:r>
          </a:p>
          <a:p>
            <a:r>
              <a:rPr lang="de-AT" smtClean="0"/>
              <a:t>Ion enhancement of nucleation occurs for all temperatures observed so far: Potential link between galactic cosmic rays and clouds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de-AT" smtClean="0"/>
              <a:t>Sponsors</a:t>
            </a:r>
          </a:p>
        </p:txBody>
      </p:sp>
      <p:sp>
        <p:nvSpPr>
          <p:cNvPr id="46083" name="Inhaltsplatzhalt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de-AT" smtClean="0"/>
              <a:t>Austrian Science Fund</a:t>
            </a:r>
          </a:p>
          <a:p>
            <a:pPr>
              <a:buFontTx/>
              <a:buNone/>
            </a:pPr>
            <a:r>
              <a:rPr lang="de-AT" smtClean="0"/>
              <a:t>	(Project Numbers  P19546, L593)</a:t>
            </a:r>
          </a:p>
          <a:p>
            <a:pPr>
              <a:buFontTx/>
              <a:buNone/>
            </a:pPr>
            <a:endParaRPr lang="de-AT" smtClean="0"/>
          </a:p>
          <a:p>
            <a:r>
              <a:rPr lang="de-AT" smtClean="0"/>
              <a:t>CLOUD-ITN, Marie Curie Action</a:t>
            </a:r>
          </a:p>
          <a:p>
            <a:pPr>
              <a:buFontTx/>
              <a:buNone/>
            </a:pPr>
            <a:r>
              <a:rPr lang="de-AT" smtClean="0"/>
              <a:t>	EU Seventh Framework Programme</a:t>
            </a:r>
          </a:p>
          <a:p>
            <a:pPr>
              <a:buFontTx/>
              <a:buNone/>
            </a:pPr>
            <a:r>
              <a:rPr lang="de-AT" smtClean="0"/>
              <a:t>	(Grant Number 215072)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smtClean="0"/>
          </a:p>
        </p:txBody>
      </p:sp>
      <p:sp>
        <p:nvSpPr>
          <p:cNvPr id="4710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48131" name="Picture 4" descr="C:\Documents and Settings\schobesb\My Documents\IAC\work folder\figure508.png"/>
          <p:cNvPicPr>
            <a:picLocks noChangeAspect="1" noChangeArrowheads="1"/>
          </p:cNvPicPr>
          <p:nvPr/>
        </p:nvPicPr>
        <p:blipFill>
          <a:blip r:embed="rId2" cstate="print"/>
          <a:srcRect l="3796" t="13503" r="7594"/>
          <a:stretch>
            <a:fillRect/>
          </a:stretch>
        </p:blipFill>
        <p:spPr bwMode="auto">
          <a:xfrm>
            <a:off x="5902325" y="4484688"/>
            <a:ext cx="3241675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ent Arrow 9"/>
          <p:cNvSpPr/>
          <p:nvPr/>
        </p:nvSpPr>
        <p:spPr>
          <a:xfrm>
            <a:off x="3505200" y="2133600"/>
            <a:ext cx="1752600" cy="2819400"/>
          </a:xfrm>
          <a:prstGeom prst="bentArrow">
            <a:avLst>
              <a:gd name="adj1" fmla="val 7125"/>
              <a:gd name="adj2" fmla="val 11957"/>
              <a:gd name="adj3" fmla="val 25000"/>
              <a:gd name="adj4" fmla="val 31845"/>
            </a:avLst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chemeClr val="tx1"/>
              </a:solidFill>
            </a:endParaRPr>
          </a:p>
        </p:txBody>
      </p:sp>
      <p:sp>
        <p:nvSpPr>
          <p:cNvPr id="48133" name="TextBox 11"/>
          <p:cNvSpPr txBox="1">
            <a:spLocks noChangeArrowheads="1"/>
          </p:cNvSpPr>
          <p:nvPr/>
        </p:nvSpPr>
        <p:spPr bwMode="auto">
          <a:xfrm>
            <a:off x="152400" y="3705225"/>
            <a:ext cx="51816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fi-FI" b="1">
                <a:latin typeface="Verdana" pitchFamily="34" charset="0"/>
              </a:rPr>
              <a:t>Decrease in temperature</a:t>
            </a:r>
            <a:r>
              <a:rPr lang="fi-FI">
                <a:latin typeface="Verdana" pitchFamily="34" charset="0"/>
              </a:rPr>
              <a:t>,</a:t>
            </a:r>
            <a:br>
              <a:rPr lang="fi-FI">
                <a:latin typeface="Verdana" pitchFamily="34" charset="0"/>
              </a:rPr>
            </a:br>
            <a:r>
              <a:rPr lang="fi-FI">
                <a:latin typeface="Verdana" pitchFamily="34" charset="0"/>
              </a:rPr>
              <a:t>constant [H</a:t>
            </a:r>
            <a:r>
              <a:rPr lang="fi-FI" baseline="-25000">
                <a:latin typeface="Verdana" pitchFamily="34" charset="0"/>
              </a:rPr>
              <a:t>2</a:t>
            </a:r>
            <a:r>
              <a:rPr lang="fi-FI">
                <a:latin typeface="Verdana" pitchFamily="34" charset="0"/>
              </a:rPr>
              <a:t>SO</a:t>
            </a:r>
            <a:r>
              <a:rPr lang="fi-FI" baseline="-25000">
                <a:latin typeface="Verdana" pitchFamily="34" charset="0"/>
              </a:rPr>
              <a:t>4</a:t>
            </a:r>
            <a:r>
              <a:rPr lang="fi-FI">
                <a:latin typeface="Verdana" pitchFamily="34" charset="0"/>
              </a:rPr>
              <a:t>]</a:t>
            </a:r>
            <a:endParaRPr lang="fi-FI" u="sng">
              <a:latin typeface="Verdana" pitchFamily="34" charset="0"/>
            </a:endParaRPr>
          </a:p>
        </p:txBody>
      </p:sp>
      <p:pic>
        <p:nvPicPr>
          <p:cNvPr id="48134" name="Picture 3" descr="C:\Documents and Settings\schobesb\My Documents\IAC\work folder\figure501.png"/>
          <p:cNvPicPr>
            <a:picLocks noChangeAspect="1" noChangeArrowheads="1"/>
          </p:cNvPicPr>
          <p:nvPr/>
        </p:nvPicPr>
        <p:blipFill>
          <a:blip r:embed="rId3" cstate="print"/>
          <a:srcRect l="3847" t="11966" r="7692"/>
          <a:stretch>
            <a:fillRect/>
          </a:stretch>
        </p:blipFill>
        <p:spPr bwMode="auto">
          <a:xfrm>
            <a:off x="5908675" y="2057400"/>
            <a:ext cx="3235325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2" descr="C:\Documents and Settings\schobesb\My Documents\IAC\work folder\figure504.png"/>
          <p:cNvPicPr>
            <a:picLocks noChangeAspect="1" noChangeArrowheads="1"/>
          </p:cNvPicPr>
          <p:nvPr/>
        </p:nvPicPr>
        <p:blipFill>
          <a:blip r:embed="rId4" cstate="print"/>
          <a:srcRect l="2940" t="12254" r="7353"/>
          <a:stretch>
            <a:fillRect/>
          </a:stretch>
        </p:blipFill>
        <p:spPr bwMode="auto">
          <a:xfrm>
            <a:off x="2895600" y="0"/>
            <a:ext cx="3281363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5" descr="C:\Documents and Settings\schobesb\My Documents\IAC\work folder\figure5002.png"/>
          <p:cNvPicPr>
            <a:picLocks noChangeAspect="1" noChangeArrowheads="1"/>
          </p:cNvPicPr>
          <p:nvPr/>
        </p:nvPicPr>
        <p:blipFill>
          <a:blip r:embed="rId5" cstate="print"/>
          <a:srcRect l="3947" t="12280" r="7895"/>
          <a:stretch>
            <a:fillRect/>
          </a:stretch>
        </p:blipFill>
        <p:spPr bwMode="auto">
          <a:xfrm>
            <a:off x="0" y="0"/>
            <a:ext cx="3224213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3" descr="C:\Documents and Settings\schobesb\My Documents\IAC\work folder\legend5002mo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95588" y="76200"/>
            <a:ext cx="404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TextBox 10"/>
          <p:cNvSpPr txBox="1">
            <a:spLocks noChangeArrowheads="1"/>
          </p:cNvSpPr>
          <p:nvPr/>
        </p:nvSpPr>
        <p:spPr bwMode="auto">
          <a:xfrm>
            <a:off x="3886200" y="152400"/>
            <a:ext cx="1524000" cy="369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>
                <a:latin typeface="Verdana" pitchFamily="34" charset="0"/>
              </a:rPr>
              <a:t>T = 20 °C</a:t>
            </a:r>
          </a:p>
        </p:txBody>
      </p:sp>
      <p:sp>
        <p:nvSpPr>
          <p:cNvPr id="48139" name="TextBox 12"/>
          <p:cNvSpPr txBox="1">
            <a:spLocks noChangeArrowheads="1"/>
          </p:cNvSpPr>
          <p:nvPr/>
        </p:nvSpPr>
        <p:spPr bwMode="auto">
          <a:xfrm>
            <a:off x="6705600" y="2209800"/>
            <a:ext cx="1524000" cy="369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>
                <a:latin typeface="Verdana" pitchFamily="34" charset="0"/>
              </a:rPr>
              <a:t>T = 5 °C</a:t>
            </a:r>
          </a:p>
        </p:txBody>
      </p:sp>
      <p:sp>
        <p:nvSpPr>
          <p:cNvPr id="48140" name="TextBox 13"/>
          <p:cNvSpPr txBox="1">
            <a:spLocks noChangeArrowheads="1"/>
          </p:cNvSpPr>
          <p:nvPr/>
        </p:nvSpPr>
        <p:spPr bwMode="auto">
          <a:xfrm>
            <a:off x="6934200" y="4572000"/>
            <a:ext cx="1524000" cy="369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>
                <a:latin typeface="Verdana" pitchFamily="34" charset="0"/>
              </a:rPr>
              <a:t>T = -25 °C</a:t>
            </a:r>
          </a:p>
        </p:txBody>
      </p:sp>
      <p:sp>
        <p:nvSpPr>
          <p:cNvPr id="48141" name="TextBox 14"/>
          <p:cNvSpPr txBox="1">
            <a:spLocks noChangeArrowheads="1"/>
          </p:cNvSpPr>
          <p:nvPr/>
        </p:nvSpPr>
        <p:spPr bwMode="auto">
          <a:xfrm>
            <a:off x="838200" y="76200"/>
            <a:ext cx="1905000" cy="6461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>
                <a:latin typeface="Verdana" pitchFamily="34" charset="0"/>
              </a:rPr>
              <a:t>T = 20 °C</a:t>
            </a:r>
            <a:br>
              <a:rPr lang="fi-FI">
                <a:latin typeface="Verdana" pitchFamily="34" charset="0"/>
              </a:rPr>
            </a:br>
            <a:r>
              <a:rPr lang="fi-FI">
                <a:latin typeface="Verdana" pitchFamily="34" charset="0"/>
              </a:rPr>
              <a:t>+400 ppt NH</a:t>
            </a:r>
            <a:r>
              <a:rPr lang="fi-FI" baseline="-25000">
                <a:latin typeface="Verdana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930275"/>
            <a:ext cx="89916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 sz="3000" b="1" smtClean="0">
                <a:latin typeface="Tahoma" pitchFamily="34" charset="0"/>
              </a:rPr>
              <a:t>stabilization mechanism</a:t>
            </a:r>
            <a:endParaRPr lang="en-US" sz="3000" b="1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2060575"/>
            <a:ext cx="4827588" cy="4321175"/>
          </a:xfrm>
          <a:noFill/>
          <a:ln/>
        </p:spPr>
      </p:pic>
      <p:sp>
        <p:nvSpPr>
          <p:cNvPr id="465923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404813"/>
            <a:ext cx="7056437" cy="1152525"/>
          </a:xfrm>
        </p:spPr>
        <p:txBody>
          <a:bodyPr/>
          <a:lstStyle/>
          <a:p>
            <a:pPr algn="ctr"/>
            <a:r>
              <a:rPr lang="de-DE" sz="3200"/>
              <a:t>EXPERIMENTS  ON</a:t>
            </a:r>
            <a:br>
              <a:rPr lang="de-DE" sz="3200"/>
            </a:br>
            <a:r>
              <a:rPr lang="de-DE" sz="3200"/>
              <a:t>HETEROGENEOUS  NUCLEATION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260350"/>
            <a:ext cx="3833813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6947" name="Oval 3"/>
          <p:cNvSpPr>
            <a:spLocks noChangeArrowheads="1"/>
          </p:cNvSpPr>
          <p:nvPr/>
        </p:nvSpPr>
        <p:spPr bwMode="auto">
          <a:xfrm>
            <a:off x="3514725" y="3756025"/>
            <a:ext cx="720725" cy="7207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466948" name="Text Box 4"/>
          <p:cNvSpPr txBox="1">
            <a:spLocks noChangeArrowheads="1"/>
          </p:cNvSpPr>
          <p:nvPr/>
        </p:nvSpPr>
        <p:spPr bwMode="auto">
          <a:xfrm>
            <a:off x="2843213" y="1196975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400"/>
              <a:t>Sheath Air Input</a:t>
            </a:r>
          </a:p>
        </p:txBody>
      </p:sp>
      <p:sp>
        <p:nvSpPr>
          <p:cNvPr id="466949" name="Line 5"/>
          <p:cNvSpPr>
            <a:spLocks noChangeShapeType="1"/>
          </p:cNvSpPr>
          <p:nvPr/>
        </p:nvSpPr>
        <p:spPr bwMode="auto">
          <a:xfrm>
            <a:off x="4211638" y="1484313"/>
            <a:ext cx="7921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466950" name="Line 6"/>
          <p:cNvSpPr>
            <a:spLocks noChangeShapeType="1"/>
          </p:cNvSpPr>
          <p:nvPr/>
        </p:nvSpPr>
        <p:spPr bwMode="auto">
          <a:xfrm flipH="1">
            <a:off x="7451725" y="141287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466951" name="Line 7"/>
          <p:cNvSpPr>
            <a:spLocks noChangeShapeType="1"/>
          </p:cNvSpPr>
          <p:nvPr/>
        </p:nvSpPr>
        <p:spPr bwMode="auto">
          <a:xfrm flipH="1">
            <a:off x="6300788" y="1412875"/>
            <a:ext cx="1150937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466952" name="Text Box 8"/>
          <p:cNvSpPr txBox="1">
            <a:spLocks noChangeArrowheads="1"/>
          </p:cNvSpPr>
          <p:nvPr/>
        </p:nvSpPr>
        <p:spPr bwMode="auto">
          <a:xfrm>
            <a:off x="7397750" y="1128713"/>
            <a:ext cx="1746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400"/>
              <a:t>Center Electrode</a:t>
            </a:r>
          </a:p>
        </p:txBody>
      </p:sp>
      <p:sp>
        <p:nvSpPr>
          <p:cNvPr id="466953" name="Text Box 9"/>
          <p:cNvSpPr txBox="1">
            <a:spLocks noChangeArrowheads="1"/>
          </p:cNvSpPr>
          <p:nvPr/>
        </p:nvSpPr>
        <p:spPr bwMode="auto">
          <a:xfrm>
            <a:off x="2828925" y="3068638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400"/>
              <a:t>Aerosol Input</a:t>
            </a:r>
          </a:p>
        </p:txBody>
      </p:sp>
      <p:sp>
        <p:nvSpPr>
          <p:cNvPr id="466954" name="Text Box 10"/>
          <p:cNvSpPr txBox="1">
            <a:spLocks noChangeArrowheads="1"/>
          </p:cNvSpPr>
          <p:nvPr/>
        </p:nvSpPr>
        <p:spPr bwMode="auto">
          <a:xfrm>
            <a:off x="2474913" y="5075238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400"/>
              <a:t>Excess Air Outlet</a:t>
            </a:r>
          </a:p>
        </p:txBody>
      </p:sp>
      <p:sp>
        <p:nvSpPr>
          <p:cNvPr id="466955" name="Text Box 11"/>
          <p:cNvSpPr txBox="1">
            <a:spLocks noChangeArrowheads="1"/>
          </p:cNvSpPr>
          <p:nvPr/>
        </p:nvSpPr>
        <p:spPr bwMode="auto">
          <a:xfrm>
            <a:off x="5368925" y="6308725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400"/>
              <a:t>Sample Air</a:t>
            </a:r>
          </a:p>
        </p:txBody>
      </p:sp>
      <p:sp>
        <p:nvSpPr>
          <p:cNvPr id="466956" name="Text Box 12"/>
          <p:cNvSpPr txBox="1">
            <a:spLocks noChangeArrowheads="1"/>
          </p:cNvSpPr>
          <p:nvPr/>
        </p:nvSpPr>
        <p:spPr bwMode="auto">
          <a:xfrm>
            <a:off x="2555875" y="4652963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400"/>
              <a:t>Anular Exit Slit</a:t>
            </a:r>
          </a:p>
        </p:txBody>
      </p:sp>
      <p:sp>
        <p:nvSpPr>
          <p:cNvPr id="466957" name="Line 13"/>
          <p:cNvSpPr>
            <a:spLocks noChangeShapeType="1"/>
          </p:cNvSpPr>
          <p:nvPr/>
        </p:nvSpPr>
        <p:spPr bwMode="auto">
          <a:xfrm>
            <a:off x="3995738" y="3357563"/>
            <a:ext cx="1008062" cy="50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466958" name="Line 14"/>
          <p:cNvSpPr>
            <a:spLocks noChangeShapeType="1"/>
          </p:cNvSpPr>
          <p:nvPr/>
        </p:nvSpPr>
        <p:spPr bwMode="auto">
          <a:xfrm flipV="1">
            <a:off x="4211638" y="4221163"/>
            <a:ext cx="11525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466959" name="Line 15"/>
          <p:cNvSpPr>
            <a:spLocks noChangeShapeType="1"/>
          </p:cNvSpPr>
          <p:nvPr/>
        </p:nvSpPr>
        <p:spPr bwMode="auto">
          <a:xfrm>
            <a:off x="3924300" y="5376863"/>
            <a:ext cx="104775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466960" name="Line 16"/>
          <p:cNvSpPr>
            <a:spLocks noChangeShapeType="1"/>
          </p:cNvSpPr>
          <p:nvPr/>
        </p:nvSpPr>
        <p:spPr bwMode="auto">
          <a:xfrm>
            <a:off x="5921375" y="58531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466961" name="Line 17"/>
          <p:cNvSpPr>
            <a:spLocks noChangeShapeType="1"/>
          </p:cNvSpPr>
          <p:nvPr/>
        </p:nvSpPr>
        <p:spPr bwMode="auto">
          <a:xfrm flipH="1">
            <a:off x="3913188" y="4799013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466962" name="Line 18"/>
          <p:cNvSpPr>
            <a:spLocks noChangeShapeType="1"/>
          </p:cNvSpPr>
          <p:nvPr/>
        </p:nvSpPr>
        <p:spPr bwMode="auto">
          <a:xfrm flipH="1">
            <a:off x="2916238" y="14843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466963" name="Line 19"/>
          <p:cNvSpPr>
            <a:spLocks noChangeShapeType="1"/>
          </p:cNvSpPr>
          <p:nvPr/>
        </p:nvSpPr>
        <p:spPr bwMode="auto">
          <a:xfrm flipH="1">
            <a:off x="2555875" y="5373688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466964" name="Line 20"/>
          <p:cNvSpPr>
            <a:spLocks noChangeShapeType="1"/>
          </p:cNvSpPr>
          <p:nvPr/>
        </p:nvSpPr>
        <p:spPr bwMode="auto">
          <a:xfrm flipH="1">
            <a:off x="2916238" y="335756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466965" name="Text Box 21"/>
          <p:cNvSpPr txBox="1">
            <a:spLocks noChangeArrowheads="1"/>
          </p:cNvSpPr>
          <p:nvPr/>
        </p:nvSpPr>
        <p:spPr bwMode="auto">
          <a:xfrm>
            <a:off x="395288" y="2205038"/>
            <a:ext cx="289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>
                <a:solidFill>
                  <a:srgbClr val="FF3300"/>
                </a:solidFill>
              </a:rPr>
              <a:t>Channel Length 6.50 mm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466966" name="Oval 22"/>
          <p:cNvSpPr>
            <a:spLocks noChangeArrowheads="1"/>
          </p:cNvSpPr>
          <p:nvPr/>
        </p:nvSpPr>
        <p:spPr bwMode="auto">
          <a:xfrm>
            <a:off x="5003800" y="3789363"/>
            <a:ext cx="360363" cy="3603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466967" name="Line 23"/>
          <p:cNvSpPr>
            <a:spLocks noChangeShapeType="1"/>
          </p:cNvSpPr>
          <p:nvPr/>
        </p:nvSpPr>
        <p:spPr bwMode="auto">
          <a:xfrm>
            <a:off x="5292725" y="4005263"/>
            <a:ext cx="0" cy="2159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466968" name="Text Box 24"/>
          <p:cNvSpPr txBox="1">
            <a:spLocks noChangeArrowheads="1"/>
          </p:cNvSpPr>
          <p:nvPr/>
        </p:nvSpPr>
        <p:spPr bwMode="auto">
          <a:xfrm>
            <a:off x="611188" y="2924175"/>
            <a:ext cx="1697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AT"/>
              <a:t>Q</a:t>
            </a:r>
            <a:r>
              <a:rPr lang="de-AT" baseline="-25000"/>
              <a:t>a</a:t>
            </a:r>
            <a:r>
              <a:rPr lang="de-AT"/>
              <a:t> = 3.95 l/min</a:t>
            </a:r>
            <a:endParaRPr lang="de-DE"/>
          </a:p>
        </p:txBody>
      </p:sp>
      <p:sp>
        <p:nvSpPr>
          <p:cNvPr id="466969" name="Text Box 25"/>
          <p:cNvSpPr txBox="1">
            <a:spLocks noChangeArrowheads="1"/>
          </p:cNvSpPr>
          <p:nvPr/>
        </p:nvSpPr>
        <p:spPr bwMode="auto">
          <a:xfrm>
            <a:off x="539750" y="3357563"/>
            <a:ext cx="1709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AT"/>
              <a:t>Q</a:t>
            </a:r>
            <a:r>
              <a:rPr lang="de-AT" baseline="-25000"/>
              <a:t>sh</a:t>
            </a:r>
            <a:r>
              <a:rPr lang="de-AT"/>
              <a:t> = 288 l/min</a:t>
            </a:r>
            <a:endParaRPr lang="de-DE"/>
          </a:p>
        </p:txBody>
      </p:sp>
      <p:sp>
        <p:nvSpPr>
          <p:cNvPr id="466970" name="Line 26"/>
          <p:cNvSpPr>
            <a:spLocks noChangeShapeType="1"/>
          </p:cNvSpPr>
          <p:nvPr/>
        </p:nvSpPr>
        <p:spPr bwMode="auto">
          <a:xfrm>
            <a:off x="1258888" y="3860800"/>
            <a:ext cx="0" cy="6477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466971" name="Text Box 27"/>
          <p:cNvSpPr txBox="1">
            <a:spLocks noChangeArrowheads="1"/>
          </p:cNvSpPr>
          <p:nvPr/>
        </p:nvSpPr>
        <p:spPr bwMode="auto">
          <a:xfrm>
            <a:off x="755650" y="4581525"/>
            <a:ext cx="968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de-AT"/>
              <a:t> = 1ms</a:t>
            </a:r>
            <a:endParaRPr lang="de-DE"/>
          </a:p>
        </p:txBody>
      </p:sp>
      <p:sp>
        <p:nvSpPr>
          <p:cNvPr id="466972" name="Text Box 28"/>
          <p:cNvSpPr txBox="1">
            <a:spLocks noChangeArrowheads="1"/>
          </p:cNvSpPr>
          <p:nvPr/>
        </p:nvSpPr>
        <p:spPr bwMode="auto">
          <a:xfrm>
            <a:off x="611188" y="5805488"/>
            <a:ext cx="2701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AT"/>
              <a:t>Q</a:t>
            </a:r>
            <a:r>
              <a:rPr lang="de-AT" baseline="-25000"/>
              <a:t>a</a:t>
            </a:r>
            <a:r>
              <a:rPr lang="de-AT"/>
              <a:t>/Q</a:t>
            </a:r>
            <a:r>
              <a:rPr lang="de-AT" baseline="-25000"/>
              <a:t>sh</a:t>
            </a:r>
            <a:r>
              <a:rPr lang="de-AT"/>
              <a:t> = 3.95/288 = 0.01</a:t>
            </a:r>
          </a:p>
        </p:txBody>
      </p:sp>
      <p:sp>
        <p:nvSpPr>
          <p:cNvPr id="466973" name="Text Box 29"/>
          <p:cNvSpPr txBox="1">
            <a:spLocks noChangeArrowheads="1"/>
          </p:cNvSpPr>
          <p:nvPr/>
        </p:nvSpPr>
        <p:spPr bwMode="auto">
          <a:xfrm>
            <a:off x="1042988" y="333375"/>
            <a:ext cx="28082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chemeClr val="tx2"/>
                </a:solidFill>
                <a:latin typeface="Times New Roman" pitchFamily="18" charset="0"/>
              </a:rPr>
              <a:t>UDMA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6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6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6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6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6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6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6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6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6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6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6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6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6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466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6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6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6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6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6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6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6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6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6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6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6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6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66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66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6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6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66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66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6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6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6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6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6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66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6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66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66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66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466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466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66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66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7" grpId="0" animBg="1"/>
      <p:bldP spid="466948" grpId="0"/>
      <p:bldP spid="466949" grpId="0" animBg="1"/>
      <p:bldP spid="466950" grpId="0" animBg="1"/>
      <p:bldP spid="466951" grpId="0" animBg="1"/>
      <p:bldP spid="466952" grpId="0"/>
      <p:bldP spid="466953" grpId="0"/>
      <p:bldP spid="466954" grpId="0"/>
      <p:bldP spid="466955" grpId="0"/>
      <p:bldP spid="466956" grpId="0"/>
      <p:bldP spid="466957" grpId="0" animBg="1"/>
      <p:bldP spid="466958" grpId="0" animBg="1"/>
      <p:bldP spid="466959" grpId="0" animBg="1"/>
      <p:bldP spid="466960" grpId="0" animBg="1"/>
      <p:bldP spid="466961" grpId="0" animBg="1"/>
      <p:bldP spid="466962" grpId="0" animBg="1"/>
      <p:bldP spid="466963" grpId="0" animBg="1"/>
      <p:bldP spid="466964" grpId="0" animBg="1"/>
      <p:bldP spid="466965" grpId="0"/>
      <p:bldP spid="466966" grpId="0" animBg="1"/>
      <p:bldP spid="466966" grpId="1" animBg="1"/>
      <p:bldP spid="466967" grpId="0" animBg="1"/>
      <p:bldP spid="466968" grpId="0"/>
      <p:bldP spid="466969" grpId="0"/>
      <p:bldP spid="466970" grpId="0" animBg="1"/>
      <p:bldP spid="466971" grpId="0"/>
      <p:bldP spid="4669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262813" cy="1143000"/>
          </a:xfrm>
        </p:spPr>
        <p:txBody>
          <a:bodyPr/>
          <a:lstStyle/>
          <a:p>
            <a:pPr eaLnBrk="1" hangingPunct="1"/>
            <a:r>
              <a:rPr lang="de-DE" sz="3600" smtClean="0"/>
              <a:t>CHARACTERIZATION  OF </a:t>
            </a:r>
            <a:br>
              <a:rPr lang="de-DE" sz="3600" smtClean="0"/>
            </a:br>
            <a:r>
              <a:rPr lang="de-DE" sz="3600" smtClean="0"/>
              <a:t>VAPOUR  SUPERSATURATION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AT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700338" y="2806700"/>
          <a:ext cx="2014537" cy="1262063"/>
        </p:xfrm>
        <a:graphic>
          <a:graphicData uri="http://schemas.openxmlformats.org/presentationml/2006/ole">
            <p:oleObj spid="_x0000_s2050" name="Formel" r:id="rId3" imgW="787058" imgH="495085" progId="Equation.3">
              <p:embed/>
            </p:oleObj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900113" y="1916113"/>
            <a:ext cx="7272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/>
              <a:t>Saturation ratio: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042988" y="4365625"/>
            <a:ext cx="6192837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i="1"/>
              <a:t>p</a:t>
            </a:r>
            <a:r>
              <a:rPr lang="de-DE" sz="2800" i="1" baseline="-25000"/>
              <a:t>v</a:t>
            </a:r>
            <a:r>
              <a:rPr lang="de-DE" sz="2800" i="1"/>
              <a:t> </a:t>
            </a:r>
            <a:r>
              <a:rPr lang="de-DE" sz="2800"/>
              <a:t>: Actual vapour pressure</a:t>
            </a:r>
          </a:p>
          <a:p>
            <a:pPr>
              <a:spcBef>
                <a:spcPct val="50000"/>
              </a:spcBef>
            </a:pPr>
            <a:r>
              <a:rPr lang="de-DE" sz="2800" i="1"/>
              <a:t>p</a:t>
            </a:r>
            <a:r>
              <a:rPr lang="de-DE" sz="2800" i="1" baseline="-25000"/>
              <a:t>S</a:t>
            </a:r>
            <a:r>
              <a:rPr lang="de-DE" sz="2800" i="1"/>
              <a:t>(T)</a:t>
            </a:r>
            <a:r>
              <a:rPr lang="de-DE" sz="2800"/>
              <a:t>: Saturation vapour pressure</a:t>
            </a:r>
          </a:p>
          <a:p>
            <a:pPr>
              <a:spcBef>
                <a:spcPct val="50000"/>
              </a:spcBef>
            </a:pPr>
            <a:r>
              <a:rPr lang="de-DE" sz="2800"/>
              <a:t>	at temperature </a:t>
            </a:r>
            <a:r>
              <a:rPr lang="de-DE" sz="2800" i="1"/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459788" cy="1054100"/>
          </a:xfrm>
        </p:spPr>
        <p:txBody>
          <a:bodyPr/>
          <a:lstStyle/>
          <a:p>
            <a:pPr algn="ctr"/>
            <a:r>
              <a:rPr lang="de-DE" sz="3200"/>
              <a:t>Comparison of exp. heterog. nucleation data to </a:t>
            </a:r>
            <a:br>
              <a:rPr lang="de-DE" sz="3200"/>
            </a:br>
            <a:r>
              <a:rPr lang="de-DE" sz="3200"/>
              <a:t>Fletcher-theory and Kelvin-Thomson-equation</a:t>
            </a:r>
          </a:p>
        </p:txBody>
      </p:sp>
      <p:pic>
        <p:nvPicPr>
          <p:cNvPr id="414724" name="Picture 4" descr="FTExptl_273K_PCHNPF_with_PN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2147888"/>
            <a:ext cx="5768975" cy="40814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8064500" cy="1270000"/>
          </a:xfrm>
        </p:spPr>
        <p:txBody>
          <a:bodyPr/>
          <a:lstStyle/>
          <a:p>
            <a:pPr algn="ctr"/>
            <a:r>
              <a:rPr lang="de-DE" sz="3600"/>
              <a:t>Size  comparison: </a:t>
            </a:r>
            <a:br>
              <a:rPr lang="de-DE" sz="3600"/>
            </a:br>
            <a:r>
              <a:rPr lang="de-DE" sz="3600"/>
              <a:t>Accounting for Stable Prenucl. Clusters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pic>
        <p:nvPicPr>
          <p:cNvPr id="482307" name="Picture 3" descr="Verglei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74750"/>
            <a:ext cx="7620000" cy="450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pic>
        <p:nvPicPr>
          <p:cNvPr id="483331" name="Picture 3" descr="Vergleich1P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74750"/>
            <a:ext cx="7620000" cy="450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pic>
        <p:nvPicPr>
          <p:cNvPr id="484355" name="Picture 3" descr="Vergleich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74750"/>
            <a:ext cx="7620000" cy="450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pic>
        <p:nvPicPr>
          <p:cNvPr id="485379" name="Picture 3" descr="Vergleich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74750"/>
            <a:ext cx="7620000" cy="450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pic>
        <p:nvPicPr>
          <p:cNvPr id="486403" name="Picture 3" descr="Vergleich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196975"/>
            <a:ext cx="7620000" cy="450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14313"/>
            <a:ext cx="7632700" cy="1462087"/>
          </a:xfrm>
        </p:spPr>
        <p:txBody>
          <a:bodyPr/>
          <a:lstStyle/>
          <a:p>
            <a:pPr algn="ctr"/>
            <a:r>
              <a:rPr lang="de-DE" sz="3600"/>
              <a:t>EXPRESSION  FOR  NUCLEATION RATE  AND  PROBABILITY</a:t>
            </a:r>
          </a:p>
        </p:txBody>
      </p:sp>
      <p:graphicFrame>
        <p:nvGraphicFramePr>
          <p:cNvPr id="457731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1476375" y="1989138"/>
          <a:ext cx="6767513" cy="4679950"/>
        </p:xfrm>
        <a:graphic>
          <a:graphicData uri="http://schemas.openxmlformats.org/presentationml/2006/ole">
            <p:oleObj spid="_x0000_s78850" name="Dokument" r:id="rId3" imgW="5746292" imgH="423435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532812" cy="1152525"/>
          </a:xfrm>
        </p:spPr>
        <p:txBody>
          <a:bodyPr/>
          <a:lstStyle/>
          <a:p>
            <a:pPr algn="ctr"/>
            <a:r>
              <a:rPr lang="de-DE" sz="3200"/>
              <a:t>HETEROGENEOUS  NUCLEATION  THEORY</a:t>
            </a:r>
            <a:r>
              <a:rPr lang="de-DE" sz="2800"/>
              <a:t> Fletcher, </a:t>
            </a:r>
            <a:r>
              <a:rPr lang="de-DE" sz="2800" i="1"/>
              <a:t>J. Chem. Phys. </a:t>
            </a:r>
            <a:r>
              <a:rPr lang="de-DE" sz="2800" b="1"/>
              <a:t>29</a:t>
            </a:r>
            <a:r>
              <a:rPr lang="de-DE" sz="2800"/>
              <a:t>, 572 (1958)</a:t>
            </a:r>
            <a:endParaRPr lang="de-AT" sz="2800"/>
          </a:p>
        </p:txBody>
      </p:sp>
      <p:pic>
        <p:nvPicPr>
          <p:cNvPr id="4710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87675" y="2205038"/>
            <a:ext cx="2524125" cy="2663825"/>
          </a:xfrm>
          <a:noFill/>
          <a:ln/>
        </p:spPr>
      </p:pic>
      <p:sp>
        <p:nvSpPr>
          <p:cNvPr id="4710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AT"/>
          </a:p>
        </p:txBody>
      </p:sp>
      <p:graphicFrame>
        <p:nvGraphicFramePr>
          <p:cNvPr id="471045" name="Object 5"/>
          <p:cNvGraphicFramePr>
            <a:graphicFrameLocks noChangeAspect="1"/>
          </p:cNvGraphicFramePr>
          <p:nvPr/>
        </p:nvGraphicFramePr>
        <p:xfrm>
          <a:off x="1979613" y="5013325"/>
          <a:ext cx="5230812" cy="1285875"/>
        </p:xfrm>
        <a:graphic>
          <a:graphicData uri="http://schemas.openxmlformats.org/presentationml/2006/ole">
            <p:oleObj spid="_x0000_s79874" name="Formel" r:id="rId4" imgW="2133600" imgH="520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532812" cy="1152525"/>
          </a:xfrm>
        </p:spPr>
        <p:txBody>
          <a:bodyPr/>
          <a:lstStyle/>
          <a:p>
            <a:pPr algn="ctr"/>
            <a:r>
              <a:rPr lang="de-DE" sz="3200"/>
              <a:t>HETEROGENEOUS  NUCLEATION  THEORY</a:t>
            </a:r>
            <a:br>
              <a:rPr lang="de-DE" sz="3200"/>
            </a:br>
            <a:r>
              <a:rPr lang="de-DE" sz="2800"/>
              <a:t>Reduction of energy barrier</a:t>
            </a:r>
            <a:endParaRPr lang="de-AT" sz="2800"/>
          </a:p>
        </p:txBody>
      </p:sp>
      <p:pic>
        <p:nvPicPr>
          <p:cNvPr id="4720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989138"/>
            <a:ext cx="6183313" cy="46529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186613" cy="1143000"/>
          </a:xfrm>
        </p:spPr>
        <p:txBody>
          <a:bodyPr/>
          <a:lstStyle/>
          <a:p>
            <a:pPr eaLnBrk="1" hangingPunct="1"/>
            <a:r>
              <a:rPr lang="de-DE" sz="3600" smtClean="0"/>
              <a:t>FREE  ENERGY  OF  </a:t>
            </a:r>
            <a:br>
              <a:rPr lang="de-DE" sz="3600" smtClean="0"/>
            </a:br>
            <a:r>
              <a:rPr lang="de-DE" sz="3600" smtClean="0"/>
              <a:t>CLUSTER  FORMATION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395288" y="0"/>
          <a:ext cx="8353425" cy="7408863"/>
        </p:xfrm>
        <a:graphic>
          <a:graphicData uri="http://schemas.openxmlformats.org/presentationml/2006/ole">
            <p:oleObj spid="_x0000_s3074" name="Dokument" r:id="rId3" imgW="6607104" imgH="566020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7667625" cy="1143000"/>
          </a:xfrm>
        </p:spPr>
        <p:txBody>
          <a:bodyPr/>
          <a:lstStyle/>
          <a:p>
            <a:pPr marL="1795463"/>
            <a:r>
              <a:rPr lang="de-DE" sz="4000" smtClean="0"/>
              <a:t>Theoretical description of</a:t>
            </a:r>
            <a:br>
              <a:rPr lang="de-DE" sz="4000" smtClean="0"/>
            </a:br>
            <a:r>
              <a:rPr lang="de-DE" sz="4000" smtClean="0"/>
              <a:t>mass and heat flux</a:t>
            </a: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de-AT" sz="4400">
              <a:solidFill>
                <a:schemeClr val="tx2"/>
              </a:solidFill>
            </a:endParaRPr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1182688" y="2017713"/>
            <a:ext cx="77104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2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2800"/>
              <a:t>Total transitional mass flux:</a:t>
            </a:r>
            <a:br>
              <a:rPr lang="de-DE" sz="2800"/>
            </a:br>
            <a:r>
              <a:rPr lang="de-DE" sz="2800"/>
              <a:t/>
            </a:r>
            <a:br>
              <a:rPr lang="de-DE" sz="2800"/>
            </a:br>
            <a:r>
              <a:rPr lang="de-DE" sz="2800"/>
              <a:t/>
            </a:r>
            <a:br>
              <a:rPr lang="de-DE" sz="2800"/>
            </a:br>
            <a:endParaRPr lang="de-DE" sz="2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2800"/>
              <a:t>Total transitional heat flux:</a:t>
            </a:r>
            <a:endParaRPr lang="de-AT" sz="280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413000" y="3195638"/>
          <a:ext cx="4319588" cy="954087"/>
        </p:xfrm>
        <a:graphic>
          <a:graphicData uri="http://schemas.openxmlformats.org/presentationml/2006/ole">
            <p:oleObj spid="_x0000_s54274" name="Formel" r:id="rId3" imgW="1955520" imgH="431640" progId="Equation.3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2124075" y="5280025"/>
          <a:ext cx="5184775" cy="525463"/>
        </p:xfrm>
        <a:graphic>
          <a:graphicData uri="http://schemas.openxmlformats.org/presentationml/2006/ole">
            <p:oleObj spid="_x0000_s54275" name="Formel" r:id="rId4" imgW="22604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7956550" cy="1143000"/>
          </a:xfrm>
        </p:spPr>
        <p:txBody>
          <a:bodyPr/>
          <a:lstStyle/>
          <a:p>
            <a:pPr marL="1795463"/>
            <a:r>
              <a:rPr lang="de-DE" sz="4000" smtClean="0"/>
              <a:t>Transitional correction factors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de-AT" sz="4400">
              <a:solidFill>
                <a:schemeClr val="tx2"/>
              </a:solidFill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692275" y="2205038"/>
          <a:ext cx="5772150" cy="1420812"/>
        </p:xfrm>
        <a:graphic>
          <a:graphicData uri="http://schemas.openxmlformats.org/presentationml/2006/ole">
            <p:oleObj spid="_x0000_s55298" name="Formel" r:id="rId3" imgW="2527200" imgH="622080" progId="Equation.3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690688" y="4279900"/>
          <a:ext cx="5761037" cy="1525588"/>
        </p:xfrm>
        <a:graphic>
          <a:graphicData uri="http://schemas.openxmlformats.org/presentationml/2006/ole">
            <p:oleObj spid="_x0000_s55299" name="Formel" r:id="rId4" imgW="2349360" imgH="622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343775" cy="1152525"/>
          </a:xfrm>
          <a:ln/>
        </p:spPr>
        <p:txBody>
          <a:bodyPr lIns="0" tIns="0" rIns="0" bIns="0" anchor="ctr"/>
          <a:lstStyle/>
          <a:p>
            <a:pPr algn="ctr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/>
              <a:t>PCHNP-fit to </a:t>
            </a:r>
            <a:br>
              <a:rPr lang="en-GB" sz="3600"/>
            </a:br>
            <a:r>
              <a:rPr lang="en-GB" sz="3600"/>
              <a:t>exp. het. nucleation data, D</a:t>
            </a:r>
            <a:r>
              <a:rPr lang="en-GB" sz="3600" baseline="-25000"/>
              <a:t>p</a:t>
            </a:r>
            <a:r>
              <a:rPr lang="en-GB" sz="3600"/>
              <a:t> = 1.44 nm</a:t>
            </a:r>
          </a:p>
        </p:txBody>
      </p:sp>
      <p:pic>
        <p:nvPicPr>
          <p:cNvPr id="3840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6513" y="1795463"/>
            <a:ext cx="6859587" cy="5037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7715250" cy="1157288"/>
          </a:xfrm>
        </p:spPr>
        <p:txBody>
          <a:bodyPr/>
          <a:lstStyle/>
          <a:p>
            <a:pPr eaLnBrk="1" hangingPunct="1"/>
            <a:r>
              <a:rPr lang="de-DE" sz="3600" smtClean="0">
                <a:latin typeface="Times New Roman" pitchFamily="18" charset="0"/>
              </a:rPr>
              <a:t>Free energy of cluster formation</a:t>
            </a:r>
            <a:br>
              <a:rPr lang="de-DE" sz="3600" smtClean="0">
                <a:latin typeface="Times New Roman" pitchFamily="18" charset="0"/>
              </a:rPr>
            </a:br>
            <a:r>
              <a:rPr lang="de-DE" sz="3600" smtClean="0">
                <a:latin typeface="Times New Roman" pitchFamily="18" charset="0"/>
              </a:rPr>
              <a:t>for neutral clusters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916113"/>
            <a:ext cx="5832475" cy="4249737"/>
          </a:xfrm>
        </p:spPr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18436" name="Picture 4" descr="aron_Fletcher_dG_273K_D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844675"/>
            <a:ext cx="61214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600" smtClean="0">
                <a:latin typeface="Times New Roman" pitchFamily="18" charset="0"/>
              </a:rPr>
              <a:t>KELVIN - CURVE</a:t>
            </a:r>
          </a:p>
        </p:txBody>
      </p:sp>
      <p:pic>
        <p:nvPicPr>
          <p:cNvPr id="19459" name="Picture 3" descr="Kelvin_273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3150" y="1820863"/>
            <a:ext cx="5826125" cy="4283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-541338" y="274638"/>
            <a:ext cx="8713788" cy="1714500"/>
          </a:xfrm>
        </p:spPr>
        <p:txBody>
          <a:bodyPr/>
          <a:lstStyle/>
          <a:p>
            <a:pPr marL="1795463" eaLnBrk="1" hangingPunct="1"/>
            <a:r>
              <a:rPr lang="de-DE" sz="3600" smtClean="0"/>
              <a:t>Vapor-liquid equilibrium conditions over curved surfaces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420938"/>
            <a:ext cx="6778625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2800" smtClean="0"/>
              <a:t>Neutral particles: </a:t>
            </a:r>
            <a:r>
              <a:rPr lang="de-DE" sz="2800" smtClean="0">
                <a:sym typeface="Symbol" pitchFamily="18" charset="2"/>
              </a:rPr>
              <a:t> </a:t>
            </a:r>
            <a:r>
              <a:rPr lang="de-DE" sz="2800" smtClean="0"/>
              <a:t>Kelvin equation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2771775" y="3357563"/>
          <a:ext cx="3352800" cy="941387"/>
        </p:xfrm>
        <a:graphic>
          <a:graphicData uri="http://schemas.openxmlformats.org/presentationml/2006/ole">
            <p:oleObj spid="_x0000_s4098" name="Equation" r:id="rId3" imgW="1536480" imgH="431640" progId="Equation.3">
              <p:embed/>
            </p:oleObj>
          </a:graphicData>
        </a:graphic>
      </p:graphicFrame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5724525" y="3860800"/>
            <a:ext cx="304800" cy="38100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57200" y="3962400"/>
            <a:ext cx="708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 advAuto="0"/>
      <p:bldP spid="10245" grpId="0" animBg="1"/>
      <p:bldP spid="10246" grpId="0" autoUpdateAnimBg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744</Words>
  <Application>Microsoft Office PowerPoint</Application>
  <PresentationFormat>Bildschirmpräsentation (4:3)</PresentationFormat>
  <Paragraphs>186</Paragraphs>
  <Slides>62</Slides>
  <Notes>12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62</vt:i4>
      </vt:variant>
    </vt:vector>
  </HeadingPairs>
  <TitlesOfParts>
    <vt:vector size="67" baseType="lpstr">
      <vt:lpstr>Standarddesign</vt:lpstr>
      <vt:lpstr>Dokument</vt:lpstr>
      <vt:lpstr>Formel</vt:lpstr>
      <vt:lpstr>Equation</vt:lpstr>
      <vt:lpstr>Graph</vt:lpstr>
      <vt:lpstr>NUCLEATION - FROM  MOLECULAR  CLUSTERS TO  NANOPARTICLES</vt:lpstr>
      <vt:lpstr>AEROSOL  Reasonably stable suspension  of solid / liquid particles in a gas</vt:lpstr>
      <vt:lpstr>Particle formation by  gas to liquid phase transitions  in supersaturated vapours</vt:lpstr>
      <vt:lpstr>PARTICLE  FORMATION IN THE ATMOSPHERE</vt:lpstr>
      <vt:lpstr>CHARACTERIZATION  OF  VAPOUR  SUPERSATURATION</vt:lpstr>
      <vt:lpstr>FREE  ENERGY  OF   CLUSTER  FORMATION</vt:lpstr>
      <vt:lpstr>Free energy of cluster formation for neutral clusters</vt:lpstr>
      <vt:lpstr>KELVIN - CURVE</vt:lpstr>
      <vt:lpstr>Vapor-liquid equilibrium conditions over curved surfaces</vt:lpstr>
      <vt:lpstr>Free energy of formation  of charged clusters</vt:lpstr>
      <vt:lpstr>KELVIN – THOMSON - CURVE</vt:lpstr>
      <vt:lpstr>Vapor-liquid equilibrium conditions over curved surfaces</vt:lpstr>
      <vt:lpstr>Particle growth by condensation</vt:lpstr>
      <vt:lpstr>Detection of growing particles: The Vienna expansion chamber system</vt:lpstr>
      <vt:lpstr>Folie 15</vt:lpstr>
      <vt:lpstr>Folie 16</vt:lpstr>
      <vt:lpstr>Experimental and theoretical normalized scattered light fluxes at 15°</vt:lpstr>
      <vt:lpstr>Variation of αm and αt for water at different system pressures</vt:lpstr>
      <vt:lpstr>Thermal accommodation coefficient t for water </vt:lpstr>
      <vt:lpstr>Mass accommodation coefficient m for water </vt:lpstr>
      <vt:lpstr>CONCLUSIONS  ACCOMMODATION COEFFICIENTS  FOR WATER</vt:lpstr>
      <vt:lpstr>NUCLEATION  OBSERVABLES</vt:lpstr>
      <vt:lpstr>(First)  NUCLEATION  THEOREM</vt:lpstr>
      <vt:lpstr>HETEROGENEOUS  NUCLEATION  THEOREM</vt:lpstr>
      <vt:lpstr>Homog. nucleation in butanol vapour: Linear fit</vt:lpstr>
      <vt:lpstr>Application of Homog. Nucleation Theorem: Test of Kelvin-Equation</vt:lpstr>
      <vt:lpstr>UNARY   HETEROGENEOUS  NUCLEATION</vt:lpstr>
      <vt:lpstr>Heterogeneous nucleation on  charged and uncharged nanoparticles: Bridging the scale from molecules to nanoparticles</vt:lpstr>
      <vt:lpstr>Application of Het. Nucl. Theorem on  exp. heterog. nucleation data (Fletcher)</vt:lpstr>
      <vt:lpstr>Measurements with single molecules: Tetra-Heptyl-Ammoniumbromid</vt:lpstr>
      <vt:lpstr>UNARY   HETEROGENEOUS  NUCLEATION</vt:lpstr>
      <vt:lpstr>Application of Het. Nucl. Theorem: Calculation of critical cluster size</vt:lpstr>
      <vt:lpstr>Size comparison</vt:lpstr>
      <vt:lpstr>Comparison of exp. heterog. nucleation data  to  Kelvin-Thomson-equation</vt:lpstr>
      <vt:lpstr>Size  comparison</vt:lpstr>
      <vt:lpstr>CONCLUSIONS</vt:lpstr>
      <vt:lpstr>Folie 37</vt:lpstr>
      <vt:lpstr>Folie 38</vt:lpstr>
      <vt:lpstr>Folie 39</vt:lpstr>
      <vt:lpstr>Event example: neutral vs. charged nucleation</vt:lpstr>
      <vt:lpstr>J vs. [H2SO4] comparison with PARNUC model  Kirkby et al., Nature  476, 429 (2011)</vt:lpstr>
      <vt:lpstr>Comparison of CLOUD results with literature</vt:lpstr>
      <vt:lpstr>CONCLUSIONS</vt:lpstr>
      <vt:lpstr>Sponsors</vt:lpstr>
      <vt:lpstr>Folie 45</vt:lpstr>
      <vt:lpstr>Folie 46</vt:lpstr>
      <vt:lpstr>stabilization mechanism</vt:lpstr>
      <vt:lpstr>EXPERIMENTS  ON HETEROGENEOUS  NUCLEATION</vt:lpstr>
      <vt:lpstr>Folie 49</vt:lpstr>
      <vt:lpstr>Comparison of exp. heterog. nucleation data to  Fletcher-theory and Kelvin-Thomson-equation</vt:lpstr>
      <vt:lpstr>Size  comparison:  Accounting for Stable Prenucl. Clusters</vt:lpstr>
      <vt:lpstr> </vt:lpstr>
      <vt:lpstr> </vt:lpstr>
      <vt:lpstr> </vt:lpstr>
      <vt:lpstr> </vt:lpstr>
      <vt:lpstr> </vt:lpstr>
      <vt:lpstr>EXPRESSION  FOR  NUCLEATION RATE  AND  PROBABILITY</vt:lpstr>
      <vt:lpstr>HETEROGENEOUS  NUCLEATION  THEORY Fletcher, J. Chem. Phys. 29, 572 (1958)</vt:lpstr>
      <vt:lpstr>HETEROGENEOUS  NUCLEATION  THEORY Reduction of energy barrier</vt:lpstr>
      <vt:lpstr>Theoretical description of mass and heat flux</vt:lpstr>
      <vt:lpstr>Transitional correction factors</vt:lpstr>
      <vt:lpstr>PCHNP-fit to  exp. het. nucleation data, Dp = 1.44 nm</vt:lpstr>
    </vt:vector>
  </TitlesOfParts>
  <Company>Universität Wien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Paul Wagner</dc:creator>
  <cp:lastModifiedBy>Paul Wagner</cp:lastModifiedBy>
  <cp:revision>70</cp:revision>
  <dcterms:created xsi:type="dcterms:W3CDTF">2011-03-02T13:49:17Z</dcterms:created>
  <dcterms:modified xsi:type="dcterms:W3CDTF">2012-02-24T17:55:43Z</dcterms:modified>
</cp:coreProperties>
</file>