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303" r:id="rId4"/>
    <p:sldId id="281" r:id="rId5"/>
    <p:sldId id="282" r:id="rId6"/>
    <p:sldId id="263" r:id="rId7"/>
    <p:sldId id="283" r:id="rId8"/>
    <p:sldId id="284" r:id="rId9"/>
    <p:sldId id="306" r:id="rId10"/>
    <p:sldId id="307" r:id="rId11"/>
    <p:sldId id="308" r:id="rId12"/>
    <p:sldId id="285" r:id="rId13"/>
    <p:sldId id="290" r:id="rId14"/>
    <p:sldId id="292" r:id="rId15"/>
    <p:sldId id="305" r:id="rId16"/>
    <p:sldId id="287" r:id="rId17"/>
    <p:sldId id="293" r:id="rId18"/>
    <p:sldId id="295" r:id="rId19"/>
    <p:sldId id="288" r:id="rId20"/>
    <p:sldId id="296" r:id="rId21"/>
    <p:sldId id="258" r:id="rId22"/>
    <p:sldId id="269" r:id="rId23"/>
    <p:sldId id="272" r:id="rId24"/>
    <p:sldId id="297" r:id="rId25"/>
    <p:sldId id="289" r:id="rId26"/>
    <p:sldId id="298" r:id="rId27"/>
    <p:sldId id="299" r:id="rId28"/>
    <p:sldId id="286" r:id="rId29"/>
    <p:sldId id="304" r:id="rId30"/>
    <p:sldId id="301" r:id="rId31"/>
    <p:sldId id="291" r:id="rId32"/>
    <p:sldId id="302" r:id="rId33"/>
    <p:sldId id="280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 autoAdjust="0"/>
  </p:normalViewPr>
  <p:slideViewPr>
    <p:cSldViewPr showGuides="1">
      <p:cViewPr varScale="1">
        <p:scale>
          <a:sx n="71" d="100"/>
          <a:sy n="71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14DB6-233C-4B4C-8C76-F4783F7B446E}" type="doc">
      <dgm:prSet loTypeId="urn:microsoft.com/office/officeart/2005/8/layout/gear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AT"/>
        </a:p>
      </dgm:t>
    </dgm:pt>
    <dgm:pt modelId="{E3CCA336-A166-4225-999A-A49B97213E02}">
      <dgm:prSet phldrT="[Text]" custT="1"/>
      <dgm:spPr>
        <a:solidFill>
          <a:schemeClr val="bg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de-AT" sz="2400" b="1" dirty="0" err="1" smtClean="0"/>
            <a:t>Nuclear</a:t>
          </a:r>
          <a:r>
            <a:rPr lang="de-AT" sz="2400" b="1" dirty="0" smtClean="0"/>
            <a:t> Data Evaluation</a:t>
          </a:r>
          <a:endParaRPr lang="de-AT" sz="2400" b="1" dirty="0"/>
        </a:p>
      </dgm:t>
    </dgm:pt>
    <dgm:pt modelId="{5752498E-830C-48C7-92E4-03BC496A8D97}" type="parTrans" cxnId="{B8E8413E-8C6E-4CDB-A842-0868AC8D12F8}">
      <dgm:prSet/>
      <dgm:spPr/>
      <dgm:t>
        <a:bodyPr/>
        <a:lstStyle/>
        <a:p>
          <a:endParaRPr lang="de-AT"/>
        </a:p>
      </dgm:t>
    </dgm:pt>
    <dgm:pt modelId="{583E9FC8-D3E0-4C9C-B8CF-50B68CD59075}" type="sibTrans" cxnId="{B8E8413E-8C6E-4CDB-A842-0868AC8D12F8}">
      <dgm:prSet/>
      <dgm:spPr/>
      <dgm:t>
        <a:bodyPr/>
        <a:lstStyle/>
        <a:p>
          <a:endParaRPr lang="de-AT"/>
        </a:p>
      </dgm:t>
    </dgm:pt>
    <dgm:pt modelId="{472B729B-3DA7-4A10-B5D4-B6859D89681E}">
      <dgm:prSet phldrT="[Text]" custT="1"/>
      <dgm:spPr>
        <a:solidFill>
          <a:schemeClr val="bg1">
            <a:lumMod val="8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de-AT" sz="2200" b="1" dirty="0" err="1" smtClean="0">
              <a:solidFill>
                <a:schemeClr val="tx1"/>
              </a:solidFill>
            </a:rPr>
            <a:t>Theory</a:t>
          </a:r>
          <a:endParaRPr lang="de-AT" sz="2200" b="1" dirty="0">
            <a:solidFill>
              <a:schemeClr val="tx1"/>
            </a:solidFill>
          </a:endParaRPr>
        </a:p>
      </dgm:t>
    </dgm:pt>
    <dgm:pt modelId="{1CFA0EC7-F84B-48C1-BE72-7994E4F587D6}" type="parTrans" cxnId="{A80F1805-1C0A-4526-9487-98356DBED674}">
      <dgm:prSet/>
      <dgm:spPr/>
      <dgm:t>
        <a:bodyPr/>
        <a:lstStyle/>
        <a:p>
          <a:endParaRPr lang="de-AT"/>
        </a:p>
      </dgm:t>
    </dgm:pt>
    <dgm:pt modelId="{90CE4936-EE69-4B84-8B69-E5B5EE5DC683}" type="sibTrans" cxnId="{A80F1805-1C0A-4526-9487-98356DBED674}">
      <dgm:prSet/>
      <dgm:spPr/>
      <dgm:t>
        <a:bodyPr/>
        <a:lstStyle/>
        <a:p>
          <a:endParaRPr lang="de-AT"/>
        </a:p>
      </dgm:t>
    </dgm:pt>
    <dgm:pt modelId="{5FC2BC14-50F6-4FEE-B6B1-8A7BCB269FF5}">
      <dgm:prSet phldrT="[Text]" phldr="1"/>
      <dgm:spPr/>
      <dgm:t>
        <a:bodyPr/>
        <a:lstStyle/>
        <a:p>
          <a:endParaRPr lang="de-AT" dirty="0"/>
        </a:p>
      </dgm:t>
    </dgm:pt>
    <dgm:pt modelId="{AFE4ED3A-0D7F-486F-81EE-29639F6D1218}" type="parTrans" cxnId="{C5EA5922-1291-42F8-AACC-75C949B0924A}">
      <dgm:prSet/>
      <dgm:spPr/>
      <dgm:t>
        <a:bodyPr/>
        <a:lstStyle/>
        <a:p>
          <a:endParaRPr lang="de-AT"/>
        </a:p>
      </dgm:t>
    </dgm:pt>
    <dgm:pt modelId="{2D9C2E90-E034-4C95-906E-5979654C3FD6}" type="sibTrans" cxnId="{C5EA5922-1291-42F8-AACC-75C949B0924A}">
      <dgm:prSet/>
      <dgm:spPr/>
      <dgm:t>
        <a:bodyPr/>
        <a:lstStyle/>
        <a:p>
          <a:endParaRPr lang="de-AT"/>
        </a:p>
      </dgm:t>
    </dgm:pt>
    <dgm:pt modelId="{B67A86FD-165A-4DFC-B322-4B29C45C59C1}">
      <dgm:prSet phldrT="[Text]" custT="1"/>
      <dgm:spPr>
        <a:solidFill>
          <a:schemeClr val="bg1">
            <a:lumMod val="8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de-AT" sz="2200" b="1" dirty="0" err="1" smtClean="0"/>
            <a:t>Exper-imen</a:t>
          </a:r>
          <a:r>
            <a:rPr lang="de-AT" sz="2400" b="1" dirty="0" err="1" smtClean="0"/>
            <a:t>t</a:t>
          </a:r>
          <a:endParaRPr lang="de-AT" sz="2400" b="1" dirty="0"/>
        </a:p>
      </dgm:t>
    </dgm:pt>
    <dgm:pt modelId="{64E51132-56DE-4735-BCF4-4C3DEC7ACE12}" type="parTrans" cxnId="{65ECF6C3-EF0C-40A8-BD1C-D996BBE3A820}">
      <dgm:prSet/>
      <dgm:spPr/>
      <dgm:t>
        <a:bodyPr/>
        <a:lstStyle/>
        <a:p>
          <a:endParaRPr lang="de-AT"/>
        </a:p>
      </dgm:t>
    </dgm:pt>
    <dgm:pt modelId="{84726251-1957-40F9-AD04-A49B7FEA1376}" type="sibTrans" cxnId="{65ECF6C3-EF0C-40A8-BD1C-D996BBE3A820}">
      <dgm:prSet/>
      <dgm:spPr/>
      <dgm:t>
        <a:bodyPr/>
        <a:lstStyle/>
        <a:p>
          <a:endParaRPr lang="de-AT"/>
        </a:p>
      </dgm:t>
    </dgm:pt>
    <dgm:pt modelId="{ABB08692-C5C9-474A-B0B7-0854DEEE2628}">
      <dgm:prSet phldrT="[Text]" phldr="1" custLinFactX="-16954" custLinFactNeighborX="-100000" custLinFactNeighborY="-746"/>
      <dgm:spPr/>
      <dgm:t>
        <a:bodyPr/>
        <a:lstStyle/>
        <a:p>
          <a:endParaRPr lang="de-AT" dirty="0"/>
        </a:p>
      </dgm:t>
    </dgm:pt>
    <dgm:pt modelId="{E191455E-A64F-4957-96A5-D3A147AF2EF6}" type="parTrans" cxnId="{77BF7939-61F7-421D-BF68-175190141E6E}">
      <dgm:prSet/>
      <dgm:spPr/>
      <dgm:t>
        <a:bodyPr/>
        <a:lstStyle/>
        <a:p>
          <a:endParaRPr lang="de-AT"/>
        </a:p>
      </dgm:t>
    </dgm:pt>
    <dgm:pt modelId="{4A0E44C4-A6C9-409C-8B82-F1027B1E8C96}" type="sibTrans" cxnId="{77BF7939-61F7-421D-BF68-175190141E6E}">
      <dgm:prSet/>
      <dgm:spPr/>
      <dgm:t>
        <a:bodyPr/>
        <a:lstStyle/>
        <a:p>
          <a:endParaRPr lang="de-AT"/>
        </a:p>
      </dgm:t>
    </dgm:pt>
    <dgm:pt modelId="{B80361B7-59B4-4390-ADC1-5B3D173DC671}" type="pres">
      <dgm:prSet presAssocID="{41514DB6-233C-4B4C-8C76-F4783F7B446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E55BB517-1169-4D66-8AB7-73AA72910AFE}" type="pres">
      <dgm:prSet presAssocID="{E3CCA336-A166-4225-999A-A49B97213E02}" presName="gear1" presStyleLbl="node1" presStyleIdx="0" presStyleCnt="3" custScaleX="83683" custScaleY="83703" custLinFactNeighborX="-66323" custLinFactNeighborY="-49298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B4C2224-F00E-48DD-BB28-B4153B5B2C00}" type="pres">
      <dgm:prSet presAssocID="{E3CCA336-A166-4225-999A-A49B97213E02}" presName="gear1srcNode" presStyleLbl="node1" presStyleIdx="0" presStyleCnt="3"/>
      <dgm:spPr/>
      <dgm:t>
        <a:bodyPr/>
        <a:lstStyle/>
        <a:p>
          <a:endParaRPr lang="de-AT"/>
        </a:p>
      </dgm:t>
    </dgm:pt>
    <dgm:pt modelId="{C9AF0813-87D6-4E29-9E24-F582C897F83B}" type="pres">
      <dgm:prSet presAssocID="{E3CCA336-A166-4225-999A-A49B97213E02}" presName="gear1dstNode" presStyleLbl="node1" presStyleIdx="0" presStyleCnt="3"/>
      <dgm:spPr/>
      <dgm:t>
        <a:bodyPr/>
        <a:lstStyle/>
        <a:p>
          <a:endParaRPr lang="de-AT"/>
        </a:p>
      </dgm:t>
    </dgm:pt>
    <dgm:pt modelId="{4A104E98-8935-4B04-845B-08BBF26A3F93}" type="pres">
      <dgm:prSet presAssocID="{472B729B-3DA7-4A10-B5D4-B6859D89681E}" presName="gear2" presStyleLbl="node1" presStyleIdx="1" presStyleCnt="3" custLinFactNeighborX="-95345" custLinFactNeighborY="16114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AA7EDBE-34D3-44DB-8C01-91DF7AB098C0}" type="pres">
      <dgm:prSet presAssocID="{472B729B-3DA7-4A10-B5D4-B6859D89681E}" presName="gear2srcNode" presStyleLbl="node1" presStyleIdx="1" presStyleCnt="3"/>
      <dgm:spPr/>
      <dgm:t>
        <a:bodyPr/>
        <a:lstStyle/>
        <a:p>
          <a:endParaRPr lang="de-AT"/>
        </a:p>
      </dgm:t>
    </dgm:pt>
    <dgm:pt modelId="{6C06A33E-90C3-4E38-B02B-ABE4EEDE39A7}" type="pres">
      <dgm:prSet presAssocID="{472B729B-3DA7-4A10-B5D4-B6859D89681E}" presName="gear2dstNode" presStyleLbl="node1" presStyleIdx="1" presStyleCnt="3"/>
      <dgm:spPr/>
      <dgm:t>
        <a:bodyPr/>
        <a:lstStyle/>
        <a:p>
          <a:endParaRPr lang="de-AT"/>
        </a:p>
      </dgm:t>
    </dgm:pt>
    <dgm:pt modelId="{4C543D07-C37A-41A6-B73D-223A3BF71264}" type="pres">
      <dgm:prSet presAssocID="{B67A86FD-165A-4DFC-B322-4B29C45C59C1}" presName="gear3" presStyleLbl="node1" presStyleIdx="2" presStyleCnt="3" custLinFactX="-16954" custLinFactNeighborX="-100000" custLinFactNeighborY="-746"/>
      <dgm:spPr/>
      <dgm:t>
        <a:bodyPr/>
        <a:lstStyle/>
        <a:p>
          <a:endParaRPr lang="de-AT"/>
        </a:p>
      </dgm:t>
    </dgm:pt>
    <dgm:pt modelId="{CB42D0E9-3FB5-4C74-8AB5-16C51A0DB361}" type="pres">
      <dgm:prSet presAssocID="{B67A86FD-165A-4DFC-B322-4B29C45C59C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DF673DB-7F5C-43CE-BB29-2926D88E959B}" type="pres">
      <dgm:prSet presAssocID="{B67A86FD-165A-4DFC-B322-4B29C45C59C1}" presName="gear3srcNode" presStyleLbl="node1" presStyleIdx="2" presStyleCnt="3"/>
      <dgm:spPr/>
      <dgm:t>
        <a:bodyPr/>
        <a:lstStyle/>
        <a:p>
          <a:endParaRPr lang="de-AT"/>
        </a:p>
      </dgm:t>
    </dgm:pt>
    <dgm:pt modelId="{F52E7611-778B-4326-BFFF-1213EAD7086E}" type="pres">
      <dgm:prSet presAssocID="{B67A86FD-165A-4DFC-B322-4B29C45C59C1}" presName="gear3dstNode" presStyleLbl="node1" presStyleIdx="2" presStyleCnt="3"/>
      <dgm:spPr/>
      <dgm:t>
        <a:bodyPr/>
        <a:lstStyle/>
        <a:p>
          <a:endParaRPr lang="de-AT"/>
        </a:p>
      </dgm:t>
    </dgm:pt>
    <dgm:pt modelId="{5014B52C-EE19-4F54-8AF7-FEA516EB42D6}" type="pres">
      <dgm:prSet presAssocID="{583E9FC8-D3E0-4C9C-B8CF-50B68CD59075}" presName="connector1" presStyleLbl="sibTrans2D1" presStyleIdx="0" presStyleCnt="3" custFlipVert="0" custFlipHor="0" custScaleX="6724" custScaleY="1994" custLinFactNeighborX="-16525" custLinFactNeighborY="-53772"/>
      <dgm:spPr/>
      <dgm:t>
        <a:bodyPr/>
        <a:lstStyle/>
        <a:p>
          <a:endParaRPr lang="de-AT"/>
        </a:p>
      </dgm:t>
    </dgm:pt>
    <dgm:pt modelId="{6EF57766-0E55-4A82-AE04-ABE4BEC70DDF}" type="pres">
      <dgm:prSet presAssocID="{90CE4936-EE69-4B84-8B69-E5B5EE5DC683}" presName="connector2" presStyleLbl="sibTrans2D1" presStyleIdx="1" presStyleCnt="3" custFlipVert="1" custFlipHor="1" custScaleX="18506" custScaleY="1580" custLinFactNeighborX="82334" custLinFactNeighborY="-33349"/>
      <dgm:spPr/>
      <dgm:t>
        <a:bodyPr/>
        <a:lstStyle/>
        <a:p>
          <a:endParaRPr lang="de-AT"/>
        </a:p>
      </dgm:t>
    </dgm:pt>
    <dgm:pt modelId="{AA3ED6F3-F0F0-4CC1-A121-108FF9C3AC8D}" type="pres">
      <dgm:prSet presAssocID="{84726251-1957-40F9-AD04-A49B7FEA1376}" presName="connector3" presStyleLbl="sibTrans2D1" presStyleIdx="2" presStyleCnt="3" custFlipVert="0" custFlipHor="0" custScaleX="9911" custScaleY="2545" custLinFactNeighborX="26958" custLinFactNeighborY="30661"/>
      <dgm:spPr/>
      <dgm:t>
        <a:bodyPr/>
        <a:lstStyle/>
        <a:p>
          <a:endParaRPr lang="de-AT"/>
        </a:p>
      </dgm:t>
    </dgm:pt>
  </dgm:ptLst>
  <dgm:cxnLst>
    <dgm:cxn modelId="{84416EAA-FBFA-48E7-8D7C-FE8B888C4252}" type="presOf" srcId="{B67A86FD-165A-4DFC-B322-4B29C45C59C1}" destId="{F52E7611-778B-4326-BFFF-1213EAD7086E}" srcOrd="3" destOrd="0" presId="urn:microsoft.com/office/officeart/2005/8/layout/gear1"/>
    <dgm:cxn modelId="{B8E8413E-8C6E-4CDB-A842-0868AC8D12F8}" srcId="{41514DB6-233C-4B4C-8C76-F4783F7B446E}" destId="{E3CCA336-A166-4225-999A-A49B97213E02}" srcOrd="0" destOrd="0" parTransId="{5752498E-830C-48C7-92E4-03BC496A8D97}" sibTransId="{583E9FC8-D3E0-4C9C-B8CF-50B68CD59075}"/>
    <dgm:cxn modelId="{A80F1805-1C0A-4526-9487-98356DBED674}" srcId="{41514DB6-233C-4B4C-8C76-F4783F7B446E}" destId="{472B729B-3DA7-4A10-B5D4-B6859D89681E}" srcOrd="1" destOrd="0" parTransId="{1CFA0EC7-F84B-48C1-BE72-7994E4F587D6}" sibTransId="{90CE4936-EE69-4B84-8B69-E5B5EE5DC683}"/>
    <dgm:cxn modelId="{FD0D3BB0-26CC-43D6-9AC6-876227BD217B}" type="presOf" srcId="{E3CCA336-A166-4225-999A-A49B97213E02}" destId="{6B4C2224-F00E-48DD-BB28-B4153B5B2C00}" srcOrd="1" destOrd="0" presId="urn:microsoft.com/office/officeart/2005/8/layout/gear1"/>
    <dgm:cxn modelId="{C5EA5922-1291-42F8-AACC-75C949B0924A}" srcId="{41514DB6-233C-4B4C-8C76-F4783F7B446E}" destId="{5FC2BC14-50F6-4FEE-B6B1-8A7BCB269FF5}" srcOrd="3" destOrd="0" parTransId="{AFE4ED3A-0D7F-486F-81EE-29639F6D1218}" sibTransId="{2D9C2E90-E034-4C95-906E-5979654C3FD6}"/>
    <dgm:cxn modelId="{77BF7939-61F7-421D-BF68-175190141E6E}" srcId="{41514DB6-233C-4B4C-8C76-F4783F7B446E}" destId="{ABB08692-C5C9-474A-B0B7-0854DEEE2628}" srcOrd="4" destOrd="0" parTransId="{E191455E-A64F-4957-96A5-D3A147AF2EF6}" sibTransId="{4A0E44C4-A6C9-409C-8B82-F1027B1E8C96}"/>
    <dgm:cxn modelId="{3606EB08-8BEC-4F4A-A6D6-113E2B24AB0F}" type="presOf" srcId="{472B729B-3DA7-4A10-B5D4-B6859D89681E}" destId="{2AA7EDBE-34D3-44DB-8C01-91DF7AB098C0}" srcOrd="1" destOrd="0" presId="urn:microsoft.com/office/officeart/2005/8/layout/gear1"/>
    <dgm:cxn modelId="{002DEDC1-CA3F-402E-BCC5-E1EFD77B19F5}" type="presOf" srcId="{84726251-1957-40F9-AD04-A49B7FEA1376}" destId="{AA3ED6F3-F0F0-4CC1-A121-108FF9C3AC8D}" srcOrd="0" destOrd="0" presId="urn:microsoft.com/office/officeart/2005/8/layout/gear1"/>
    <dgm:cxn modelId="{EAF84252-F716-4DDB-B644-AE2CEB10DE48}" type="presOf" srcId="{90CE4936-EE69-4B84-8B69-E5B5EE5DC683}" destId="{6EF57766-0E55-4A82-AE04-ABE4BEC70DDF}" srcOrd="0" destOrd="0" presId="urn:microsoft.com/office/officeart/2005/8/layout/gear1"/>
    <dgm:cxn modelId="{2EB235DA-B334-4E33-90E1-CF8609B4C8FB}" type="presOf" srcId="{583E9FC8-D3E0-4C9C-B8CF-50B68CD59075}" destId="{5014B52C-EE19-4F54-8AF7-FEA516EB42D6}" srcOrd="0" destOrd="0" presId="urn:microsoft.com/office/officeart/2005/8/layout/gear1"/>
    <dgm:cxn modelId="{EE7EC652-CC53-40F6-B73B-CFC47F8D32F6}" type="presOf" srcId="{472B729B-3DA7-4A10-B5D4-B6859D89681E}" destId="{4A104E98-8935-4B04-845B-08BBF26A3F93}" srcOrd="0" destOrd="0" presId="urn:microsoft.com/office/officeart/2005/8/layout/gear1"/>
    <dgm:cxn modelId="{96D108D7-81FE-4E9A-9CA3-4DB69D2BA707}" type="presOf" srcId="{E3CCA336-A166-4225-999A-A49B97213E02}" destId="{C9AF0813-87D6-4E29-9E24-F582C897F83B}" srcOrd="2" destOrd="0" presId="urn:microsoft.com/office/officeart/2005/8/layout/gear1"/>
    <dgm:cxn modelId="{234D6098-89F6-452A-AE56-D35718D81D38}" type="presOf" srcId="{B67A86FD-165A-4DFC-B322-4B29C45C59C1}" destId="{EDF673DB-7F5C-43CE-BB29-2926D88E959B}" srcOrd="2" destOrd="0" presId="urn:microsoft.com/office/officeart/2005/8/layout/gear1"/>
    <dgm:cxn modelId="{3AE58A73-D1B9-45B8-AB84-F88E90C48BCA}" type="presOf" srcId="{E3CCA336-A166-4225-999A-A49B97213E02}" destId="{E55BB517-1169-4D66-8AB7-73AA72910AFE}" srcOrd="0" destOrd="0" presId="urn:microsoft.com/office/officeart/2005/8/layout/gear1"/>
    <dgm:cxn modelId="{65ECF6C3-EF0C-40A8-BD1C-D996BBE3A820}" srcId="{41514DB6-233C-4B4C-8C76-F4783F7B446E}" destId="{B67A86FD-165A-4DFC-B322-4B29C45C59C1}" srcOrd="2" destOrd="0" parTransId="{64E51132-56DE-4735-BCF4-4C3DEC7ACE12}" sibTransId="{84726251-1957-40F9-AD04-A49B7FEA1376}"/>
    <dgm:cxn modelId="{B04341EF-4904-43B7-8649-71D978C78548}" type="presOf" srcId="{41514DB6-233C-4B4C-8C76-F4783F7B446E}" destId="{B80361B7-59B4-4390-ADC1-5B3D173DC671}" srcOrd="0" destOrd="0" presId="urn:microsoft.com/office/officeart/2005/8/layout/gear1"/>
    <dgm:cxn modelId="{6A87EE05-0381-4EE7-B5FE-6DF8FA6BB07F}" type="presOf" srcId="{B67A86FD-165A-4DFC-B322-4B29C45C59C1}" destId="{CB42D0E9-3FB5-4C74-8AB5-16C51A0DB361}" srcOrd="1" destOrd="0" presId="urn:microsoft.com/office/officeart/2005/8/layout/gear1"/>
    <dgm:cxn modelId="{7EE2E1E6-F7D5-4F44-92F1-DA0CFE79A2B3}" type="presOf" srcId="{B67A86FD-165A-4DFC-B322-4B29C45C59C1}" destId="{4C543D07-C37A-41A6-B73D-223A3BF71264}" srcOrd="0" destOrd="0" presId="urn:microsoft.com/office/officeart/2005/8/layout/gear1"/>
    <dgm:cxn modelId="{7EE5A433-64F9-45DE-9499-57555FFFD331}" type="presOf" srcId="{472B729B-3DA7-4A10-B5D4-B6859D89681E}" destId="{6C06A33E-90C3-4E38-B02B-ABE4EEDE39A7}" srcOrd="2" destOrd="0" presId="urn:microsoft.com/office/officeart/2005/8/layout/gear1"/>
    <dgm:cxn modelId="{899E40A1-0335-4B1B-AC83-DF14E3C575C5}" type="presParOf" srcId="{B80361B7-59B4-4390-ADC1-5B3D173DC671}" destId="{E55BB517-1169-4D66-8AB7-73AA72910AFE}" srcOrd="0" destOrd="0" presId="urn:microsoft.com/office/officeart/2005/8/layout/gear1"/>
    <dgm:cxn modelId="{CDA4D6F9-D59E-42DD-A140-D4188AC3DFFA}" type="presParOf" srcId="{B80361B7-59B4-4390-ADC1-5B3D173DC671}" destId="{6B4C2224-F00E-48DD-BB28-B4153B5B2C00}" srcOrd="1" destOrd="0" presId="urn:microsoft.com/office/officeart/2005/8/layout/gear1"/>
    <dgm:cxn modelId="{E14475AC-CBB6-46C0-8D05-32866C98388B}" type="presParOf" srcId="{B80361B7-59B4-4390-ADC1-5B3D173DC671}" destId="{C9AF0813-87D6-4E29-9E24-F582C897F83B}" srcOrd="2" destOrd="0" presId="urn:microsoft.com/office/officeart/2005/8/layout/gear1"/>
    <dgm:cxn modelId="{CD82E801-846A-4826-BB12-12DC5840BEBB}" type="presParOf" srcId="{B80361B7-59B4-4390-ADC1-5B3D173DC671}" destId="{4A104E98-8935-4B04-845B-08BBF26A3F93}" srcOrd="3" destOrd="0" presId="urn:microsoft.com/office/officeart/2005/8/layout/gear1"/>
    <dgm:cxn modelId="{BAF67219-7BA1-456F-95D0-652597B6F72F}" type="presParOf" srcId="{B80361B7-59B4-4390-ADC1-5B3D173DC671}" destId="{2AA7EDBE-34D3-44DB-8C01-91DF7AB098C0}" srcOrd="4" destOrd="0" presId="urn:microsoft.com/office/officeart/2005/8/layout/gear1"/>
    <dgm:cxn modelId="{B3BDE900-F979-4A44-9633-7E289A626B34}" type="presParOf" srcId="{B80361B7-59B4-4390-ADC1-5B3D173DC671}" destId="{6C06A33E-90C3-4E38-B02B-ABE4EEDE39A7}" srcOrd="5" destOrd="0" presId="urn:microsoft.com/office/officeart/2005/8/layout/gear1"/>
    <dgm:cxn modelId="{CFEC1B10-8680-4C49-8403-A29420215580}" type="presParOf" srcId="{B80361B7-59B4-4390-ADC1-5B3D173DC671}" destId="{4C543D07-C37A-41A6-B73D-223A3BF71264}" srcOrd="6" destOrd="0" presId="urn:microsoft.com/office/officeart/2005/8/layout/gear1"/>
    <dgm:cxn modelId="{41EF4BCF-C6BA-4180-A9FA-ADAD2CE4E262}" type="presParOf" srcId="{B80361B7-59B4-4390-ADC1-5B3D173DC671}" destId="{CB42D0E9-3FB5-4C74-8AB5-16C51A0DB361}" srcOrd="7" destOrd="0" presId="urn:microsoft.com/office/officeart/2005/8/layout/gear1"/>
    <dgm:cxn modelId="{DE102D5C-85B0-4B29-BA1B-C80EACF7C612}" type="presParOf" srcId="{B80361B7-59B4-4390-ADC1-5B3D173DC671}" destId="{EDF673DB-7F5C-43CE-BB29-2926D88E959B}" srcOrd="8" destOrd="0" presId="urn:microsoft.com/office/officeart/2005/8/layout/gear1"/>
    <dgm:cxn modelId="{E46EA0AD-F2AE-4E71-9037-84AECC2DA6F6}" type="presParOf" srcId="{B80361B7-59B4-4390-ADC1-5B3D173DC671}" destId="{F52E7611-778B-4326-BFFF-1213EAD7086E}" srcOrd="9" destOrd="0" presId="urn:microsoft.com/office/officeart/2005/8/layout/gear1"/>
    <dgm:cxn modelId="{386C3CFA-E9DE-4E65-95FA-81715E051561}" type="presParOf" srcId="{B80361B7-59B4-4390-ADC1-5B3D173DC671}" destId="{5014B52C-EE19-4F54-8AF7-FEA516EB42D6}" srcOrd="10" destOrd="0" presId="urn:microsoft.com/office/officeart/2005/8/layout/gear1"/>
    <dgm:cxn modelId="{F2C5C02B-578F-4CC6-95E3-AE48A38846A5}" type="presParOf" srcId="{B80361B7-59B4-4390-ADC1-5B3D173DC671}" destId="{6EF57766-0E55-4A82-AE04-ABE4BEC70DDF}" srcOrd="11" destOrd="0" presId="urn:microsoft.com/office/officeart/2005/8/layout/gear1"/>
    <dgm:cxn modelId="{1A72EC68-A733-49ED-9339-5379CBF9A51C}" type="presParOf" srcId="{B80361B7-59B4-4390-ADC1-5B3D173DC671}" destId="{AA3ED6F3-F0F0-4CC1-A121-108FF9C3AC8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514DB6-233C-4B4C-8C76-F4783F7B446E}" type="doc">
      <dgm:prSet loTypeId="urn:microsoft.com/office/officeart/2005/8/layout/gear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AT"/>
        </a:p>
      </dgm:t>
    </dgm:pt>
    <dgm:pt modelId="{E3CCA336-A166-4225-999A-A49B97213E02}">
      <dgm:prSet phldrT="[Text]" custT="1"/>
      <dgm:spPr>
        <a:solidFill>
          <a:schemeClr val="bg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de-AT" sz="2400" b="1" dirty="0" err="1" smtClean="0"/>
            <a:t>Nuclear</a:t>
          </a:r>
          <a:r>
            <a:rPr lang="de-AT" sz="2400" b="1" dirty="0" smtClean="0"/>
            <a:t> Data </a:t>
          </a:r>
          <a:r>
            <a:rPr lang="de-AT" sz="2400" b="1" dirty="0" err="1" smtClean="0"/>
            <a:t>Evaluat-ion</a:t>
          </a:r>
          <a:endParaRPr lang="de-AT" sz="2400" b="1" dirty="0"/>
        </a:p>
      </dgm:t>
    </dgm:pt>
    <dgm:pt modelId="{5752498E-830C-48C7-92E4-03BC496A8D97}" type="parTrans" cxnId="{B8E8413E-8C6E-4CDB-A842-0868AC8D12F8}">
      <dgm:prSet/>
      <dgm:spPr/>
      <dgm:t>
        <a:bodyPr/>
        <a:lstStyle/>
        <a:p>
          <a:endParaRPr lang="de-AT"/>
        </a:p>
      </dgm:t>
    </dgm:pt>
    <dgm:pt modelId="{583E9FC8-D3E0-4C9C-B8CF-50B68CD59075}" type="sibTrans" cxnId="{B8E8413E-8C6E-4CDB-A842-0868AC8D12F8}">
      <dgm:prSet/>
      <dgm:spPr/>
      <dgm:t>
        <a:bodyPr/>
        <a:lstStyle/>
        <a:p>
          <a:endParaRPr lang="de-AT"/>
        </a:p>
      </dgm:t>
    </dgm:pt>
    <dgm:pt modelId="{472B729B-3DA7-4A10-B5D4-B6859D89681E}">
      <dgm:prSet phldrT="[Text]" custT="1"/>
      <dgm:spPr>
        <a:solidFill>
          <a:schemeClr val="bg1">
            <a:lumMod val="85000"/>
            <a:alpha val="31000"/>
          </a:schemeClr>
        </a:solidFill>
        <a:ln>
          <a:solidFill>
            <a:schemeClr val="accent2">
              <a:lumMod val="50000"/>
              <a:alpha val="51000"/>
            </a:schemeClr>
          </a:solidFill>
        </a:ln>
      </dgm:spPr>
      <dgm:t>
        <a:bodyPr/>
        <a:lstStyle/>
        <a:p>
          <a:r>
            <a:rPr lang="de-AT" sz="2200" b="1" dirty="0" err="1" smtClean="0">
              <a:solidFill>
                <a:schemeClr val="tx1"/>
              </a:solidFill>
            </a:rPr>
            <a:t>Theory</a:t>
          </a:r>
          <a:endParaRPr lang="de-AT" sz="2200" b="1" dirty="0">
            <a:solidFill>
              <a:schemeClr val="tx1"/>
            </a:solidFill>
          </a:endParaRPr>
        </a:p>
      </dgm:t>
    </dgm:pt>
    <dgm:pt modelId="{1CFA0EC7-F84B-48C1-BE72-7994E4F587D6}" type="parTrans" cxnId="{A80F1805-1C0A-4526-9487-98356DBED674}">
      <dgm:prSet/>
      <dgm:spPr/>
      <dgm:t>
        <a:bodyPr/>
        <a:lstStyle/>
        <a:p>
          <a:endParaRPr lang="de-AT"/>
        </a:p>
      </dgm:t>
    </dgm:pt>
    <dgm:pt modelId="{90CE4936-EE69-4B84-8B69-E5B5EE5DC683}" type="sibTrans" cxnId="{A80F1805-1C0A-4526-9487-98356DBED674}">
      <dgm:prSet/>
      <dgm:spPr/>
      <dgm:t>
        <a:bodyPr/>
        <a:lstStyle/>
        <a:p>
          <a:endParaRPr lang="de-AT"/>
        </a:p>
      </dgm:t>
    </dgm:pt>
    <dgm:pt modelId="{5FC2BC14-50F6-4FEE-B6B1-8A7BCB269FF5}">
      <dgm:prSet phldrT="[Text]" phldr="1"/>
      <dgm:spPr/>
      <dgm:t>
        <a:bodyPr/>
        <a:lstStyle/>
        <a:p>
          <a:endParaRPr lang="de-AT" dirty="0"/>
        </a:p>
      </dgm:t>
    </dgm:pt>
    <dgm:pt modelId="{AFE4ED3A-0D7F-486F-81EE-29639F6D1218}" type="parTrans" cxnId="{C5EA5922-1291-42F8-AACC-75C949B0924A}">
      <dgm:prSet/>
      <dgm:spPr/>
      <dgm:t>
        <a:bodyPr/>
        <a:lstStyle/>
        <a:p>
          <a:endParaRPr lang="de-AT"/>
        </a:p>
      </dgm:t>
    </dgm:pt>
    <dgm:pt modelId="{2D9C2E90-E034-4C95-906E-5979654C3FD6}" type="sibTrans" cxnId="{C5EA5922-1291-42F8-AACC-75C949B0924A}">
      <dgm:prSet/>
      <dgm:spPr/>
      <dgm:t>
        <a:bodyPr/>
        <a:lstStyle/>
        <a:p>
          <a:endParaRPr lang="de-AT"/>
        </a:p>
      </dgm:t>
    </dgm:pt>
    <dgm:pt modelId="{B67A86FD-165A-4DFC-B322-4B29C45C59C1}">
      <dgm:prSet phldrT="[Text]" custT="1"/>
      <dgm:spPr>
        <a:solidFill>
          <a:schemeClr val="bg1">
            <a:lumMod val="85000"/>
            <a:alpha val="31000"/>
          </a:schemeClr>
        </a:solidFill>
        <a:ln>
          <a:solidFill>
            <a:schemeClr val="accent3">
              <a:lumMod val="75000"/>
              <a:alpha val="51000"/>
            </a:schemeClr>
          </a:solidFill>
        </a:ln>
      </dgm:spPr>
      <dgm:t>
        <a:bodyPr/>
        <a:lstStyle/>
        <a:p>
          <a:r>
            <a:rPr lang="de-AT" sz="2200" b="1" dirty="0" err="1" smtClean="0"/>
            <a:t>Exper-imen</a:t>
          </a:r>
          <a:r>
            <a:rPr lang="de-AT" sz="2400" b="1" dirty="0" err="1" smtClean="0"/>
            <a:t>t</a:t>
          </a:r>
          <a:endParaRPr lang="de-AT" sz="2400" b="1" dirty="0"/>
        </a:p>
      </dgm:t>
    </dgm:pt>
    <dgm:pt modelId="{64E51132-56DE-4735-BCF4-4C3DEC7ACE12}" type="parTrans" cxnId="{65ECF6C3-EF0C-40A8-BD1C-D996BBE3A820}">
      <dgm:prSet/>
      <dgm:spPr/>
      <dgm:t>
        <a:bodyPr/>
        <a:lstStyle/>
        <a:p>
          <a:endParaRPr lang="de-AT"/>
        </a:p>
      </dgm:t>
    </dgm:pt>
    <dgm:pt modelId="{84726251-1957-40F9-AD04-A49B7FEA1376}" type="sibTrans" cxnId="{65ECF6C3-EF0C-40A8-BD1C-D996BBE3A820}">
      <dgm:prSet/>
      <dgm:spPr/>
      <dgm:t>
        <a:bodyPr/>
        <a:lstStyle/>
        <a:p>
          <a:endParaRPr lang="de-AT"/>
        </a:p>
      </dgm:t>
    </dgm:pt>
    <dgm:pt modelId="{ABB08692-C5C9-474A-B0B7-0854DEEE2628}">
      <dgm:prSet phldrT="[Text]" phldr="1" custLinFactX="-16954" custLinFactNeighborX="-100000" custLinFactNeighborY="-746"/>
      <dgm:spPr/>
      <dgm:t>
        <a:bodyPr/>
        <a:lstStyle/>
        <a:p>
          <a:endParaRPr lang="de-AT" dirty="0"/>
        </a:p>
      </dgm:t>
    </dgm:pt>
    <dgm:pt modelId="{E191455E-A64F-4957-96A5-D3A147AF2EF6}" type="parTrans" cxnId="{77BF7939-61F7-421D-BF68-175190141E6E}">
      <dgm:prSet/>
      <dgm:spPr/>
      <dgm:t>
        <a:bodyPr/>
        <a:lstStyle/>
        <a:p>
          <a:endParaRPr lang="de-AT"/>
        </a:p>
      </dgm:t>
    </dgm:pt>
    <dgm:pt modelId="{4A0E44C4-A6C9-409C-8B82-F1027B1E8C96}" type="sibTrans" cxnId="{77BF7939-61F7-421D-BF68-175190141E6E}">
      <dgm:prSet/>
      <dgm:spPr/>
      <dgm:t>
        <a:bodyPr/>
        <a:lstStyle/>
        <a:p>
          <a:endParaRPr lang="de-AT"/>
        </a:p>
      </dgm:t>
    </dgm:pt>
    <dgm:pt modelId="{B80361B7-59B4-4390-ADC1-5B3D173DC671}" type="pres">
      <dgm:prSet presAssocID="{41514DB6-233C-4B4C-8C76-F4783F7B446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E55BB517-1169-4D66-8AB7-73AA72910AFE}" type="pres">
      <dgm:prSet presAssocID="{E3CCA336-A166-4225-999A-A49B97213E02}" presName="gear1" presStyleLbl="node1" presStyleIdx="0" presStyleCnt="3" custScaleX="88222" custScaleY="74423" custLinFactNeighborX="-70014" custLinFactNeighborY="-49298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B4C2224-F00E-48DD-BB28-B4153B5B2C00}" type="pres">
      <dgm:prSet presAssocID="{E3CCA336-A166-4225-999A-A49B97213E02}" presName="gear1srcNode" presStyleLbl="node1" presStyleIdx="0" presStyleCnt="3"/>
      <dgm:spPr/>
      <dgm:t>
        <a:bodyPr/>
        <a:lstStyle/>
        <a:p>
          <a:endParaRPr lang="de-AT"/>
        </a:p>
      </dgm:t>
    </dgm:pt>
    <dgm:pt modelId="{C9AF0813-87D6-4E29-9E24-F582C897F83B}" type="pres">
      <dgm:prSet presAssocID="{E3CCA336-A166-4225-999A-A49B97213E02}" presName="gear1dstNode" presStyleLbl="node1" presStyleIdx="0" presStyleCnt="3"/>
      <dgm:spPr/>
      <dgm:t>
        <a:bodyPr/>
        <a:lstStyle/>
        <a:p>
          <a:endParaRPr lang="de-AT"/>
        </a:p>
      </dgm:t>
    </dgm:pt>
    <dgm:pt modelId="{4A104E98-8935-4B04-845B-08BBF26A3F93}" type="pres">
      <dgm:prSet presAssocID="{472B729B-3DA7-4A10-B5D4-B6859D89681E}" presName="gear2" presStyleLbl="node1" presStyleIdx="1" presStyleCnt="3" custLinFactNeighborX="-95345" custLinFactNeighborY="16114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AA7EDBE-34D3-44DB-8C01-91DF7AB098C0}" type="pres">
      <dgm:prSet presAssocID="{472B729B-3DA7-4A10-B5D4-B6859D89681E}" presName="gear2srcNode" presStyleLbl="node1" presStyleIdx="1" presStyleCnt="3"/>
      <dgm:spPr/>
      <dgm:t>
        <a:bodyPr/>
        <a:lstStyle/>
        <a:p>
          <a:endParaRPr lang="de-AT"/>
        </a:p>
      </dgm:t>
    </dgm:pt>
    <dgm:pt modelId="{6C06A33E-90C3-4E38-B02B-ABE4EEDE39A7}" type="pres">
      <dgm:prSet presAssocID="{472B729B-3DA7-4A10-B5D4-B6859D89681E}" presName="gear2dstNode" presStyleLbl="node1" presStyleIdx="1" presStyleCnt="3"/>
      <dgm:spPr/>
      <dgm:t>
        <a:bodyPr/>
        <a:lstStyle/>
        <a:p>
          <a:endParaRPr lang="de-AT"/>
        </a:p>
      </dgm:t>
    </dgm:pt>
    <dgm:pt modelId="{4C543D07-C37A-41A6-B73D-223A3BF71264}" type="pres">
      <dgm:prSet presAssocID="{B67A86FD-165A-4DFC-B322-4B29C45C59C1}" presName="gear3" presStyleLbl="node1" presStyleIdx="2" presStyleCnt="3" custLinFactX="-13248" custLinFactNeighborX="-100000" custLinFactNeighborY="-3032"/>
      <dgm:spPr/>
      <dgm:t>
        <a:bodyPr/>
        <a:lstStyle/>
        <a:p>
          <a:endParaRPr lang="de-AT"/>
        </a:p>
      </dgm:t>
    </dgm:pt>
    <dgm:pt modelId="{CB42D0E9-3FB5-4C74-8AB5-16C51A0DB361}" type="pres">
      <dgm:prSet presAssocID="{B67A86FD-165A-4DFC-B322-4B29C45C59C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DF673DB-7F5C-43CE-BB29-2926D88E959B}" type="pres">
      <dgm:prSet presAssocID="{B67A86FD-165A-4DFC-B322-4B29C45C59C1}" presName="gear3srcNode" presStyleLbl="node1" presStyleIdx="2" presStyleCnt="3"/>
      <dgm:spPr/>
      <dgm:t>
        <a:bodyPr/>
        <a:lstStyle/>
        <a:p>
          <a:endParaRPr lang="de-AT"/>
        </a:p>
      </dgm:t>
    </dgm:pt>
    <dgm:pt modelId="{F52E7611-778B-4326-BFFF-1213EAD7086E}" type="pres">
      <dgm:prSet presAssocID="{B67A86FD-165A-4DFC-B322-4B29C45C59C1}" presName="gear3dstNode" presStyleLbl="node1" presStyleIdx="2" presStyleCnt="3"/>
      <dgm:spPr/>
      <dgm:t>
        <a:bodyPr/>
        <a:lstStyle/>
        <a:p>
          <a:endParaRPr lang="de-AT"/>
        </a:p>
      </dgm:t>
    </dgm:pt>
    <dgm:pt modelId="{5014B52C-EE19-4F54-8AF7-FEA516EB42D6}" type="pres">
      <dgm:prSet presAssocID="{583E9FC8-D3E0-4C9C-B8CF-50B68CD59075}" presName="connector1" presStyleLbl="sibTrans2D1" presStyleIdx="0" presStyleCnt="3" custFlipVert="0" custFlipHor="0" custScaleX="6724" custScaleY="1994" custLinFactNeighborX="-16525" custLinFactNeighborY="-53772"/>
      <dgm:spPr/>
      <dgm:t>
        <a:bodyPr/>
        <a:lstStyle/>
        <a:p>
          <a:endParaRPr lang="de-AT"/>
        </a:p>
      </dgm:t>
    </dgm:pt>
    <dgm:pt modelId="{6EF57766-0E55-4A82-AE04-ABE4BEC70DDF}" type="pres">
      <dgm:prSet presAssocID="{90CE4936-EE69-4B84-8B69-E5B5EE5DC683}" presName="connector2" presStyleLbl="sibTrans2D1" presStyleIdx="1" presStyleCnt="3" custFlipVert="1" custFlipHor="1" custScaleX="18506" custScaleY="1580" custLinFactNeighborX="82334" custLinFactNeighborY="-33349"/>
      <dgm:spPr/>
      <dgm:t>
        <a:bodyPr/>
        <a:lstStyle/>
        <a:p>
          <a:endParaRPr lang="de-AT"/>
        </a:p>
      </dgm:t>
    </dgm:pt>
    <dgm:pt modelId="{AA3ED6F3-F0F0-4CC1-A121-108FF9C3AC8D}" type="pres">
      <dgm:prSet presAssocID="{84726251-1957-40F9-AD04-A49B7FEA1376}" presName="connector3" presStyleLbl="sibTrans2D1" presStyleIdx="2" presStyleCnt="3" custFlipVert="0" custFlipHor="0" custScaleX="9911" custScaleY="2545" custLinFactNeighborX="26958" custLinFactNeighborY="30661"/>
      <dgm:spPr/>
      <dgm:t>
        <a:bodyPr/>
        <a:lstStyle/>
        <a:p>
          <a:endParaRPr lang="de-AT"/>
        </a:p>
      </dgm:t>
    </dgm:pt>
  </dgm:ptLst>
  <dgm:cxnLst>
    <dgm:cxn modelId="{B8E8413E-8C6E-4CDB-A842-0868AC8D12F8}" srcId="{41514DB6-233C-4B4C-8C76-F4783F7B446E}" destId="{E3CCA336-A166-4225-999A-A49B97213E02}" srcOrd="0" destOrd="0" parTransId="{5752498E-830C-48C7-92E4-03BC496A8D97}" sibTransId="{583E9FC8-D3E0-4C9C-B8CF-50B68CD59075}"/>
    <dgm:cxn modelId="{EDCEF203-ABFA-48A1-BFA8-9E5CEBF89274}" type="presOf" srcId="{583E9FC8-D3E0-4C9C-B8CF-50B68CD59075}" destId="{5014B52C-EE19-4F54-8AF7-FEA516EB42D6}" srcOrd="0" destOrd="0" presId="urn:microsoft.com/office/officeart/2005/8/layout/gear1"/>
    <dgm:cxn modelId="{D1007CDA-A060-4885-A301-906460CC2153}" type="presOf" srcId="{472B729B-3DA7-4A10-B5D4-B6859D89681E}" destId="{6C06A33E-90C3-4E38-B02B-ABE4EEDE39A7}" srcOrd="2" destOrd="0" presId="urn:microsoft.com/office/officeart/2005/8/layout/gear1"/>
    <dgm:cxn modelId="{A80F1805-1C0A-4526-9487-98356DBED674}" srcId="{41514DB6-233C-4B4C-8C76-F4783F7B446E}" destId="{472B729B-3DA7-4A10-B5D4-B6859D89681E}" srcOrd="1" destOrd="0" parTransId="{1CFA0EC7-F84B-48C1-BE72-7994E4F587D6}" sibTransId="{90CE4936-EE69-4B84-8B69-E5B5EE5DC683}"/>
    <dgm:cxn modelId="{C5EA5922-1291-42F8-AACC-75C949B0924A}" srcId="{41514DB6-233C-4B4C-8C76-F4783F7B446E}" destId="{5FC2BC14-50F6-4FEE-B6B1-8A7BCB269FF5}" srcOrd="3" destOrd="0" parTransId="{AFE4ED3A-0D7F-486F-81EE-29639F6D1218}" sibTransId="{2D9C2E90-E034-4C95-906E-5979654C3FD6}"/>
    <dgm:cxn modelId="{77BF7939-61F7-421D-BF68-175190141E6E}" srcId="{41514DB6-233C-4B4C-8C76-F4783F7B446E}" destId="{ABB08692-C5C9-474A-B0B7-0854DEEE2628}" srcOrd="4" destOrd="0" parTransId="{E191455E-A64F-4957-96A5-D3A147AF2EF6}" sibTransId="{4A0E44C4-A6C9-409C-8B82-F1027B1E8C96}"/>
    <dgm:cxn modelId="{60C24CFD-95BA-4C23-B1EA-FF52F483D149}" type="presOf" srcId="{E3CCA336-A166-4225-999A-A49B97213E02}" destId="{C9AF0813-87D6-4E29-9E24-F582C897F83B}" srcOrd="2" destOrd="0" presId="urn:microsoft.com/office/officeart/2005/8/layout/gear1"/>
    <dgm:cxn modelId="{A3583F25-363A-487F-9DF5-4501684FB310}" type="presOf" srcId="{B67A86FD-165A-4DFC-B322-4B29C45C59C1}" destId="{F52E7611-778B-4326-BFFF-1213EAD7086E}" srcOrd="3" destOrd="0" presId="urn:microsoft.com/office/officeart/2005/8/layout/gear1"/>
    <dgm:cxn modelId="{B842A2D8-1F22-4143-855D-B8ECF659C74B}" type="presOf" srcId="{B67A86FD-165A-4DFC-B322-4B29C45C59C1}" destId="{4C543D07-C37A-41A6-B73D-223A3BF71264}" srcOrd="0" destOrd="0" presId="urn:microsoft.com/office/officeart/2005/8/layout/gear1"/>
    <dgm:cxn modelId="{1ECEE238-D68A-4573-A512-1F025C6B1D47}" type="presOf" srcId="{B67A86FD-165A-4DFC-B322-4B29C45C59C1}" destId="{EDF673DB-7F5C-43CE-BB29-2926D88E959B}" srcOrd="2" destOrd="0" presId="urn:microsoft.com/office/officeart/2005/8/layout/gear1"/>
    <dgm:cxn modelId="{91985075-793C-4C79-847C-305E5A449789}" type="presOf" srcId="{472B729B-3DA7-4A10-B5D4-B6859D89681E}" destId="{2AA7EDBE-34D3-44DB-8C01-91DF7AB098C0}" srcOrd="1" destOrd="0" presId="urn:microsoft.com/office/officeart/2005/8/layout/gear1"/>
    <dgm:cxn modelId="{DE6FB50B-2ECD-45ED-A89D-9A439EB99D01}" type="presOf" srcId="{90CE4936-EE69-4B84-8B69-E5B5EE5DC683}" destId="{6EF57766-0E55-4A82-AE04-ABE4BEC70DDF}" srcOrd="0" destOrd="0" presId="urn:microsoft.com/office/officeart/2005/8/layout/gear1"/>
    <dgm:cxn modelId="{65ECF6C3-EF0C-40A8-BD1C-D996BBE3A820}" srcId="{41514DB6-233C-4B4C-8C76-F4783F7B446E}" destId="{B67A86FD-165A-4DFC-B322-4B29C45C59C1}" srcOrd="2" destOrd="0" parTransId="{64E51132-56DE-4735-BCF4-4C3DEC7ACE12}" sibTransId="{84726251-1957-40F9-AD04-A49B7FEA1376}"/>
    <dgm:cxn modelId="{C9FCEDCA-F725-43AD-9E63-466C98FE3E06}" type="presOf" srcId="{E3CCA336-A166-4225-999A-A49B97213E02}" destId="{6B4C2224-F00E-48DD-BB28-B4153B5B2C00}" srcOrd="1" destOrd="0" presId="urn:microsoft.com/office/officeart/2005/8/layout/gear1"/>
    <dgm:cxn modelId="{ECCED3EE-5A60-4829-95CE-8C473B26AB9C}" type="presOf" srcId="{472B729B-3DA7-4A10-B5D4-B6859D89681E}" destId="{4A104E98-8935-4B04-845B-08BBF26A3F93}" srcOrd="0" destOrd="0" presId="urn:microsoft.com/office/officeart/2005/8/layout/gear1"/>
    <dgm:cxn modelId="{1360F590-5056-4DDA-9974-63C2C9D85221}" type="presOf" srcId="{41514DB6-233C-4B4C-8C76-F4783F7B446E}" destId="{B80361B7-59B4-4390-ADC1-5B3D173DC671}" srcOrd="0" destOrd="0" presId="urn:microsoft.com/office/officeart/2005/8/layout/gear1"/>
    <dgm:cxn modelId="{35959495-64BC-4FC3-9CC4-C1569F4CE2E0}" type="presOf" srcId="{E3CCA336-A166-4225-999A-A49B97213E02}" destId="{E55BB517-1169-4D66-8AB7-73AA72910AFE}" srcOrd="0" destOrd="0" presId="urn:microsoft.com/office/officeart/2005/8/layout/gear1"/>
    <dgm:cxn modelId="{746807FF-68CE-4651-9168-BC95057555B1}" type="presOf" srcId="{B67A86FD-165A-4DFC-B322-4B29C45C59C1}" destId="{CB42D0E9-3FB5-4C74-8AB5-16C51A0DB361}" srcOrd="1" destOrd="0" presId="urn:microsoft.com/office/officeart/2005/8/layout/gear1"/>
    <dgm:cxn modelId="{289B5D91-C66C-444A-AD63-D50F67568225}" type="presOf" srcId="{84726251-1957-40F9-AD04-A49B7FEA1376}" destId="{AA3ED6F3-F0F0-4CC1-A121-108FF9C3AC8D}" srcOrd="0" destOrd="0" presId="urn:microsoft.com/office/officeart/2005/8/layout/gear1"/>
    <dgm:cxn modelId="{75EA3A49-9EED-43D6-B40F-DFC335D84407}" type="presParOf" srcId="{B80361B7-59B4-4390-ADC1-5B3D173DC671}" destId="{E55BB517-1169-4D66-8AB7-73AA72910AFE}" srcOrd="0" destOrd="0" presId="urn:microsoft.com/office/officeart/2005/8/layout/gear1"/>
    <dgm:cxn modelId="{A54BBCD8-39C9-48B6-ACFA-5FE6336BDAB8}" type="presParOf" srcId="{B80361B7-59B4-4390-ADC1-5B3D173DC671}" destId="{6B4C2224-F00E-48DD-BB28-B4153B5B2C00}" srcOrd="1" destOrd="0" presId="urn:microsoft.com/office/officeart/2005/8/layout/gear1"/>
    <dgm:cxn modelId="{257A7AC3-063D-44C5-A4E0-79596EA10BB2}" type="presParOf" srcId="{B80361B7-59B4-4390-ADC1-5B3D173DC671}" destId="{C9AF0813-87D6-4E29-9E24-F582C897F83B}" srcOrd="2" destOrd="0" presId="urn:microsoft.com/office/officeart/2005/8/layout/gear1"/>
    <dgm:cxn modelId="{BC0C115E-E6B5-4AF7-8793-5C00E76E7332}" type="presParOf" srcId="{B80361B7-59B4-4390-ADC1-5B3D173DC671}" destId="{4A104E98-8935-4B04-845B-08BBF26A3F93}" srcOrd="3" destOrd="0" presId="urn:microsoft.com/office/officeart/2005/8/layout/gear1"/>
    <dgm:cxn modelId="{B20E3437-7ADC-4C3F-B681-8D69E50C77C6}" type="presParOf" srcId="{B80361B7-59B4-4390-ADC1-5B3D173DC671}" destId="{2AA7EDBE-34D3-44DB-8C01-91DF7AB098C0}" srcOrd="4" destOrd="0" presId="urn:microsoft.com/office/officeart/2005/8/layout/gear1"/>
    <dgm:cxn modelId="{534470F2-C2F0-4B95-8A92-FFC5F13132CB}" type="presParOf" srcId="{B80361B7-59B4-4390-ADC1-5B3D173DC671}" destId="{6C06A33E-90C3-4E38-B02B-ABE4EEDE39A7}" srcOrd="5" destOrd="0" presId="urn:microsoft.com/office/officeart/2005/8/layout/gear1"/>
    <dgm:cxn modelId="{E78DE51A-DE97-449D-A9FB-3B8E0C1881F4}" type="presParOf" srcId="{B80361B7-59B4-4390-ADC1-5B3D173DC671}" destId="{4C543D07-C37A-41A6-B73D-223A3BF71264}" srcOrd="6" destOrd="0" presId="urn:microsoft.com/office/officeart/2005/8/layout/gear1"/>
    <dgm:cxn modelId="{0EB3DEE4-3102-4B3E-BE17-68C543DA7944}" type="presParOf" srcId="{B80361B7-59B4-4390-ADC1-5B3D173DC671}" destId="{CB42D0E9-3FB5-4C74-8AB5-16C51A0DB361}" srcOrd="7" destOrd="0" presId="urn:microsoft.com/office/officeart/2005/8/layout/gear1"/>
    <dgm:cxn modelId="{AC9CBA75-EDAB-44E3-BA8E-906A5844DE4A}" type="presParOf" srcId="{B80361B7-59B4-4390-ADC1-5B3D173DC671}" destId="{EDF673DB-7F5C-43CE-BB29-2926D88E959B}" srcOrd="8" destOrd="0" presId="urn:microsoft.com/office/officeart/2005/8/layout/gear1"/>
    <dgm:cxn modelId="{D7D04900-AFCD-4DE8-915F-C1B3B5DE7708}" type="presParOf" srcId="{B80361B7-59B4-4390-ADC1-5B3D173DC671}" destId="{F52E7611-778B-4326-BFFF-1213EAD7086E}" srcOrd="9" destOrd="0" presId="urn:microsoft.com/office/officeart/2005/8/layout/gear1"/>
    <dgm:cxn modelId="{E630235F-7A26-4504-BB8A-E7B2CD635AEC}" type="presParOf" srcId="{B80361B7-59B4-4390-ADC1-5B3D173DC671}" destId="{5014B52C-EE19-4F54-8AF7-FEA516EB42D6}" srcOrd="10" destOrd="0" presId="urn:microsoft.com/office/officeart/2005/8/layout/gear1"/>
    <dgm:cxn modelId="{FAC64A1C-A96F-4042-B9BE-5BA6A074581A}" type="presParOf" srcId="{B80361B7-59B4-4390-ADC1-5B3D173DC671}" destId="{6EF57766-0E55-4A82-AE04-ABE4BEC70DDF}" srcOrd="11" destOrd="0" presId="urn:microsoft.com/office/officeart/2005/8/layout/gear1"/>
    <dgm:cxn modelId="{6EE3CD6C-0EB7-415C-B487-E066F52133D9}" type="presParOf" srcId="{B80361B7-59B4-4390-ADC1-5B3D173DC671}" destId="{AA3ED6F3-F0F0-4CC1-A121-108FF9C3AC8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5BB517-1169-4D66-8AB7-73AA72910AFE}">
      <dsp:nvSpPr>
        <dsp:cNvPr id="0" name=""/>
        <dsp:cNvSpPr/>
      </dsp:nvSpPr>
      <dsp:spPr>
        <a:xfrm>
          <a:off x="2173674" y="1367673"/>
          <a:ext cx="2564624" cy="2565237"/>
        </a:xfrm>
        <a:prstGeom prst="gear9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400" b="1" kern="1200" dirty="0" err="1" smtClean="0"/>
            <a:t>Nuclear</a:t>
          </a:r>
          <a:r>
            <a:rPr lang="de-AT" sz="2400" b="1" kern="1200" dirty="0" smtClean="0"/>
            <a:t> Data Evaluation</a:t>
          </a:r>
          <a:endParaRPr lang="de-AT" sz="2400" b="1" kern="1200" dirty="0"/>
        </a:p>
      </dsp:txBody>
      <dsp:txXfrm>
        <a:off x="2173674" y="1367673"/>
        <a:ext cx="2564624" cy="2565237"/>
      </dsp:txXfrm>
    </dsp:sp>
    <dsp:sp modelId="{4A104E98-8935-4B04-845B-08BBF26A3F93}">
      <dsp:nvSpPr>
        <dsp:cNvPr id="0" name=""/>
        <dsp:cNvSpPr/>
      </dsp:nvSpPr>
      <dsp:spPr>
        <a:xfrm>
          <a:off x="48032" y="2263555"/>
          <a:ext cx="2228865" cy="2228865"/>
        </a:xfrm>
        <a:prstGeom prst="gear6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b="1" kern="1200" dirty="0" err="1" smtClean="0">
              <a:solidFill>
                <a:schemeClr val="tx1"/>
              </a:solidFill>
            </a:rPr>
            <a:t>Theory</a:t>
          </a:r>
          <a:endParaRPr lang="de-AT" sz="2200" b="1" kern="1200" dirty="0">
            <a:solidFill>
              <a:schemeClr val="tx1"/>
            </a:solidFill>
          </a:endParaRPr>
        </a:p>
      </dsp:txBody>
      <dsp:txXfrm>
        <a:off x="48032" y="2263555"/>
        <a:ext cx="2228865" cy="2228865"/>
      </dsp:txXfrm>
    </dsp:sp>
    <dsp:sp modelId="{4C543D07-C37A-41A6-B73D-223A3BF71264}">
      <dsp:nvSpPr>
        <dsp:cNvPr id="0" name=""/>
        <dsp:cNvSpPr/>
      </dsp:nvSpPr>
      <dsp:spPr>
        <a:xfrm rot="20700000">
          <a:off x="293439" y="346753"/>
          <a:ext cx="2183833" cy="2183833"/>
        </a:xfrm>
        <a:prstGeom prst="gear6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b="1" kern="1200" dirty="0" err="1" smtClean="0"/>
            <a:t>Exper-imen</a:t>
          </a:r>
          <a:r>
            <a:rPr lang="de-AT" sz="2400" b="1" kern="1200" dirty="0" err="1" smtClean="0"/>
            <a:t>t</a:t>
          </a:r>
          <a:endParaRPr lang="de-AT" sz="2400" b="1" kern="1200" dirty="0"/>
        </a:p>
      </dsp:txBody>
      <dsp:txXfrm>
        <a:off x="772417" y="825732"/>
        <a:ext cx="1225876" cy="1225876"/>
      </dsp:txXfrm>
    </dsp:sp>
    <dsp:sp modelId="{5014B52C-EE19-4F54-8AF7-FEA516EB42D6}">
      <dsp:nvSpPr>
        <dsp:cNvPr id="0" name=""/>
        <dsp:cNvSpPr/>
      </dsp:nvSpPr>
      <dsp:spPr>
        <a:xfrm>
          <a:off x="4917273" y="1970422"/>
          <a:ext cx="263769" cy="78220"/>
        </a:xfrm>
        <a:prstGeom prst="circularArrow">
          <a:avLst>
            <a:gd name="adj1" fmla="val 4687"/>
            <a:gd name="adj2" fmla="val 299029"/>
            <a:gd name="adj3" fmla="val 2541542"/>
            <a:gd name="adj4" fmla="val 15807655"/>
            <a:gd name="adj5" fmla="val 546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57766-0E55-4A82-AE04-ABE4BEC70DDF}">
      <dsp:nvSpPr>
        <dsp:cNvPr id="0" name=""/>
        <dsp:cNvSpPr/>
      </dsp:nvSpPr>
      <dsp:spPr>
        <a:xfrm flipH="1" flipV="1">
          <a:off x="5286423" y="1857383"/>
          <a:ext cx="527450" cy="45032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ED6F3-F0F0-4CC1-A121-108FF9C3AC8D}">
      <dsp:nvSpPr>
        <dsp:cNvPr id="0" name=""/>
        <dsp:cNvSpPr/>
      </dsp:nvSpPr>
      <dsp:spPr>
        <a:xfrm>
          <a:off x="5129064" y="2322099"/>
          <a:ext cx="304569" cy="78209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5BB517-1169-4D66-8AB7-73AA72910AFE}">
      <dsp:nvSpPr>
        <dsp:cNvPr id="0" name=""/>
        <dsp:cNvSpPr/>
      </dsp:nvSpPr>
      <dsp:spPr>
        <a:xfrm>
          <a:off x="1777975" y="1204299"/>
          <a:ext cx="1908228" cy="1824667"/>
        </a:xfrm>
        <a:prstGeom prst="gear9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400" b="1" kern="1200" dirty="0" err="1" smtClean="0"/>
            <a:t>Nuclear</a:t>
          </a:r>
          <a:r>
            <a:rPr lang="de-AT" sz="2400" b="1" kern="1200" dirty="0" smtClean="0"/>
            <a:t> Data </a:t>
          </a:r>
          <a:r>
            <a:rPr lang="de-AT" sz="2400" b="1" kern="1200" dirty="0" err="1" smtClean="0"/>
            <a:t>Evaluat-ion</a:t>
          </a:r>
          <a:endParaRPr lang="de-AT" sz="2400" b="1" kern="1200" dirty="0"/>
        </a:p>
      </dsp:txBody>
      <dsp:txXfrm>
        <a:off x="1777975" y="1204299"/>
        <a:ext cx="1908228" cy="1824667"/>
      </dsp:txXfrm>
    </dsp:sp>
    <dsp:sp modelId="{4A104E98-8935-4B04-845B-08BBF26A3F93}">
      <dsp:nvSpPr>
        <dsp:cNvPr id="0" name=""/>
        <dsp:cNvSpPr/>
      </dsp:nvSpPr>
      <dsp:spPr>
        <a:xfrm>
          <a:off x="38425" y="1807244"/>
          <a:ext cx="1783092" cy="1783092"/>
        </a:xfrm>
        <a:prstGeom prst="gear6">
          <a:avLst/>
        </a:prstGeom>
        <a:solidFill>
          <a:schemeClr val="bg1">
            <a:lumMod val="85000"/>
            <a:alpha val="31000"/>
          </a:schemeClr>
        </a:solidFill>
        <a:ln w="25400" cap="flat" cmpd="sng" algn="ctr">
          <a:solidFill>
            <a:schemeClr val="accent2">
              <a:lumMod val="50000"/>
              <a:alpha val="51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b="1" kern="1200" dirty="0" err="1" smtClean="0">
              <a:solidFill>
                <a:schemeClr val="tx1"/>
              </a:solidFill>
            </a:rPr>
            <a:t>Theory</a:t>
          </a:r>
          <a:endParaRPr lang="de-AT" sz="2200" b="1" kern="1200" dirty="0">
            <a:solidFill>
              <a:schemeClr val="tx1"/>
            </a:solidFill>
          </a:endParaRPr>
        </a:p>
      </dsp:txBody>
      <dsp:txXfrm>
        <a:off x="38425" y="1807244"/>
        <a:ext cx="1783092" cy="1783092"/>
      </dsp:txXfrm>
    </dsp:sp>
    <dsp:sp modelId="{4C543D07-C37A-41A6-B73D-223A3BF71264}">
      <dsp:nvSpPr>
        <dsp:cNvPr id="0" name=""/>
        <dsp:cNvSpPr/>
      </dsp:nvSpPr>
      <dsp:spPr>
        <a:xfrm rot="20700000">
          <a:off x="314049" y="224889"/>
          <a:ext cx="1747066" cy="1747066"/>
        </a:xfrm>
        <a:prstGeom prst="gear6">
          <a:avLst/>
        </a:prstGeom>
        <a:solidFill>
          <a:schemeClr val="bg1">
            <a:lumMod val="85000"/>
            <a:alpha val="31000"/>
          </a:schemeClr>
        </a:solidFill>
        <a:ln w="25400" cap="flat" cmpd="sng" algn="ctr">
          <a:solidFill>
            <a:schemeClr val="accent3">
              <a:lumMod val="75000"/>
              <a:alpha val="51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b="1" kern="1200" dirty="0" err="1" smtClean="0"/>
            <a:t>Exper-imen</a:t>
          </a:r>
          <a:r>
            <a:rPr lang="de-AT" sz="2400" b="1" kern="1200" dirty="0" err="1" smtClean="0"/>
            <a:t>t</a:t>
          </a:r>
          <a:endParaRPr lang="de-AT" sz="2400" b="1" kern="1200" dirty="0"/>
        </a:p>
      </dsp:txBody>
      <dsp:txXfrm>
        <a:off x="697232" y="608072"/>
        <a:ext cx="980700" cy="980700"/>
      </dsp:txXfrm>
    </dsp:sp>
    <dsp:sp modelId="{5014B52C-EE19-4F54-8AF7-FEA516EB42D6}">
      <dsp:nvSpPr>
        <dsp:cNvPr id="0" name=""/>
        <dsp:cNvSpPr/>
      </dsp:nvSpPr>
      <dsp:spPr>
        <a:xfrm>
          <a:off x="3924383" y="1578144"/>
          <a:ext cx="211015" cy="62576"/>
        </a:xfrm>
        <a:prstGeom prst="circularArrow">
          <a:avLst>
            <a:gd name="adj1" fmla="val 4688"/>
            <a:gd name="adj2" fmla="val 299029"/>
            <a:gd name="adj3" fmla="val 2522143"/>
            <a:gd name="adj4" fmla="val 15848459"/>
            <a:gd name="adj5" fmla="val 546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57766-0E55-4A82-AE04-ABE4BEC70DDF}">
      <dsp:nvSpPr>
        <dsp:cNvPr id="0" name=""/>
        <dsp:cNvSpPr/>
      </dsp:nvSpPr>
      <dsp:spPr>
        <a:xfrm flipH="1" flipV="1">
          <a:off x="4229139" y="1485907"/>
          <a:ext cx="421960" cy="36026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ED6F3-F0F0-4CC1-A121-108FF9C3AC8D}">
      <dsp:nvSpPr>
        <dsp:cNvPr id="0" name=""/>
        <dsp:cNvSpPr/>
      </dsp:nvSpPr>
      <dsp:spPr>
        <a:xfrm>
          <a:off x="4103251" y="1857679"/>
          <a:ext cx="243655" cy="62567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7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D6876-D78A-43DA-A4FF-4AC766AAF1CF}" type="datetimeFigureOut">
              <a:rPr lang="de-DE" smtClean="0"/>
              <a:pPr/>
              <a:t>18.01.2011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631A6-5E66-41D3-B15C-E597CDDE1BC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2B16-301D-4A7A-98EC-8E3F78A6FB30}" type="datetimeFigureOut">
              <a:rPr lang="de-DE" smtClean="0"/>
              <a:pPr/>
              <a:t>18.01.2011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BE00-00C6-4F57-9952-4BA32273593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2B16-301D-4A7A-98EC-8E3F78A6FB30}" type="datetimeFigureOut">
              <a:rPr lang="de-DE" smtClean="0"/>
              <a:pPr/>
              <a:t>18.01.2011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BE00-00C6-4F57-9952-4BA32273593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2B16-301D-4A7A-98EC-8E3F78A6FB30}" type="datetimeFigureOut">
              <a:rPr lang="de-DE" smtClean="0"/>
              <a:pPr/>
              <a:t>18.01.2011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BE00-00C6-4F57-9952-4BA32273593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2B16-301D-4A7A-98EC-8E3F78A6FB30}" type="datetimeFigureOut">
              <a:rPr lang="de-DE" smtClean="0"/>
              <a:pPr/>
              <a:t>18.01.2011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BE00-00C6-4F57-9952-4BA32273593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2B16-301D-4A7A-98EC-8E3F78A6FB30}" type="datetimeFigureOut">
              <a:rPr lang="de-DE" smtClean="0"/>
              <a:pPr/>
              <a:t>18.01.2011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BE00-00C6-4F57-9952-4BA32273593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2B16-301D-4A7A-98EC-8E3F78A6FB30}" type="datetimeFigureOut">
              <a:rPr lang="de-DE" smtClean="0"/>
              <a:pPr/>
              <a:t>18.01.2011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BE00-00C6-4F57-9952-4BA32273593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2B16-301D-4A7A-98EC-8E3F78A6FB30}" type="datetimeFigureOut">
              <a:rPr lang="de-DE" smtClean="0"/>
              <a:pPr/>
              <a:t>18.01.2011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BE00-00C6-4F57-9952-4BA32273593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2B16-301D-4A7A-98EC-8E3F78A6FB30}" type="datetimeFigureOut">
              <a:rPr lang="de-DE" smtClean="0"/>
              <a:pPr/>
              <a:t>18.01.2011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BE00-00C6-4F57-9952-4BA32273593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2B16-301D-4A7A-98EC-8E3F78A6FB30}" type="datetimeFigureOut">
              <a:rPr lang="de-DE" smtClean="0"/>
              <a:pPr/>
              <a:t>18.01.2011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BE00-00C6-4F57-9952-4BA32273593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2B16-301D-4A7A-98EC-8E3F78A6FB30}" type="datetimeFigureOut">
              <a:rPr lang="de-DE" smtClean="0"/>
              <a:pPr/>
              <a:t>18.01.2011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BE00-00C6-4F57-9952-4BA32273593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2B16-301D-4A7A-98EC-8E3F78A6FB30}" type="datetimeFigureOut">
              <a:rPr lang="de-DE" smtClean="0"/>
              <a:pPr/>
              <a:t>18.01.2011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BE00-00C6-4F57-9952-4BA32273593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C2B16-301D-4A7A-98EC-8E3F78A6FB30}" type="datetimeFigureOut">
              <a:rPr lang="de-DE" smtClean="0"/>
              <a:pPr/>
              <a:t>18.01.2011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1BE00-00C6-4F57-9952-4BA32273593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emf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emf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6.emf"/><Relationship Id="rId4" Type="http://schemas.openxmlformats.org/officeDocument/2006/relationships/image" Target="../media/image1.emf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8.emf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emf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1.emf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jpeg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emf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jpeg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5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emf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jpeg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emf"/><Relationship Id="rId7" Type="http://schemas.openxmlformats.org/officeDocument/2006/relationships/diagramLayout" Target="../diagrams/layou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6.png"/><Relationship Id="rId5" Type="http://schemas.openxmlformats.org/officeDocument/2006/relationships/image" Target="../media/image1.emf"/><Relationship Id="rId10" Type="http://schemas.microsoft.com/office/2007/relationships/diagramDrawing" Target="../diagrams/drawing2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2.jpeg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.jpe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gif"/><Relationship Id="rId4" Type="http://schemas.openxmlformats.org/officeDocument/2006/relationships/image" Target="../media/image55.jpe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7204" y="2887669"/>
            <a:ext cx="8672514" cy="1470025"/>
          </a:xfrm>
        </p:spPr>
        <p:txBody>
          <a:bodyPr>
            <a:noAutofit/>
          </a:bodyPr>
          <a:lstStyle/>
          <a:p>
            <a:r>
              <a:rPr lang="de-AT" b="1" dirty="0" err="1" smtClean="0"/>
              <a:t>How</a:t>
            </a:r>
            <a:r>
              <a:rPr lang="de-AT" b="1" dirty="0" smtClean="0"/>
              <a:t> </a:t>
            </a:r>
            <a:r>
              <a:rPr lang="de-AT" b="1" dirty="0" err="1" smtClean="0"/>
              <a:t>to</a:t>
            </a:r>
            <a:r>
              <a:rPr lang="de-AT" b="1" dirty="0" smtClean="0"/>
              <a:t> </a:t>
            </a:r>
            <a:r>
              <a:rPr lang="de-AT" b="1" dirty="0" err="1" smtClean="0"/>
              <a:t>ascertain</a:t>
            </a:r>
            <a:r>
              <a:rPr lang="de-AT" b="1" dirty="0" smtClean="0"/>
              <a:t> </a:t>
            </a:r>
            <a:r>
              <a:rPr lang="de-AT" b="1" dirty="0" err="1" smtClean="0"/>
              <a:t>uncertainties</a:t>
            </a:r>
            <a:r>
              <a:rPr lang="de-AT" sz="4800" b="1" dirty="0" smtClean="0"/>
              <a:t/>
            </a:r>
            <a:br>
              <a:rPr lang="de-AT" sz="4800" b="1" dirty="0" smtClean="0"/>
            </a:br>
            <a:r>
              <a:rPr lang="de-AT" sz="4000" i="1" dirty="0" smtClean="0"/>
              <a:t>The </a:t>
            </a:r>
            <a:r>
              <a:rPr lang="de-AT" sz="4000" i="1" dirty="0" err="1" smtClean="0"/>
              <a:t>Full</a:t>
            </a:r>
            <a:r>
              <a:rPr lang="de-AT" sz="4000" i="1" dirty="0" smtClean="0"/>
              <a:t> </a:t>
            </a:r>
            <a:r>
              <a:rPr lang="de-AT" sz="4000" i="1" dirty="0" err="1" smtClean="0"/>
              <a:t>Bayesian</a:t>
            </a:r>
            <a:r>
              <a:rPr lang="de-AT" sz="4000" i="1" dirty="0" smtClean="0"/>
              <a:t> Evaluation </a:t>
            </a:r>
            <a:r>
              <a:rPr lang="de-AT" sz="4000" i="1" dirty="0" err="1" smtClean="0"/>
              <a:t>Technique</a:t>
            </a:r>
            <a:r>
              <a:rPr lang="de-AT" sz="4000" i="1" dirty="0" smtClean="0"/>
              <a:t> </a:t>
            </a:r>
            <a:r>
              <a:rPr lang="de-AT" sz="4000" i="1" dirty="0" err="1" smtClean="0"/>
              <a:t>for</a:t>
            </a:r>
            <a:r>
              <a:rPr lang="de-AT" sz="4000" i="1" dirty="0" smtClean="0"/>
              <a:t> </a:t>
            </a:r>
            <a:r>
              <a:rPr lang="de-AT" sz="4000" i="1" dirty="0" err="1" smtClean="0"/>
              <a:t>nuclear</a:t>
            </a:r>
            <a:r>
              <a:rPr lang="de-AT" sz="4000" i="1" dirty="0" smtClean="0"/>
              <a:t> </a:t>
            </a:r>
            <a:r>
              <a:rPr lang="de-AT" sz="4000" i="1" dirty="0" err="1" smtClean="0"/>
              <a:t>data</a:t>
            </a:r>
            <a:r>
              <a:rPr lang="de-AT" sz="4000" i="1" dirty="0" smtClean="0"/>
              <a:t> </a:t>
            </a:r>
            <a:r>
              <a:rPr lang="de-AT" sz="4000" i="1" dirty="0" err="1" smtClean="0"/>
              <a:t>application</a:t>
            </a:r>
            <a:endParaRPr lang="de-AT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0034" y="4643446"/>
            <a:ext cx="8358246" cy="2500330"/>
          </a:xfrm>
        </p:spPr>
        <p:txBody>
          <a:bodyPr>
            <a:normAutofit/>
          </a:bodyPr>
          <a:lstStyle/>
          <a:p>
            <a:r>
              <a:rPr lang="de-AT" sz="2100" dirty="0" smtClean="0"/>
              <a:t>VERA Diskussionsrunde, 18. Jänner 11</a:t>
            </a:r>
          </a:p>
          <a:p>
            <a:r>
              <a:rPr lang="de-AT" sz="2100" i="1" dirty="0" smtClean="0"/>
              <a:t>D. Neudecker</a:t>
            </a:r>
            <a:r>
              <a:rPr lang="de-AT" sz="2100" dirty="0" smtClean="0"/>
              <a:t>, St. </a:t>
            </a:r>
            <a:r>
              <a:rPr lang="de-AT" sz="2100" dirty="0" err="1" smtClean="0"/>
              <a:t>Gundacker</a:t>
            </a:r>
            <a:r>
              <a:rPr lang="de-AT" sz="2100" dirty="0" smtClean="0"/>
              <a:t>, H. Leeb, </a:t>
            </a:r>
            <a:r>
              <a:rPr lang="de-AT" sz="2100" dirty="0" err="1" smtClean="0"/>
              <a:t>Th</a:t>
            </a:r>
            <a:r>
              <a:rPr lang="de-AT" sz="2100" dirty="0" smtClean="0"/>
              <a:t>. </a:t>
            </a:r>
            <a:r>
              <a:rPr lang="de-AT" sz="2100" dirty="0" err="1" smtClean="0"/>
              <a:t>Srdinko</a:t>
            </a:r>
            <a:r>
              <a:rPr lang="de-AT" sz="2100" dirty="0" smtClean="0"/>
              <a:t>, V. </a:t>
            </a:r>
            <a:r>
              <a:rPr lang="de-AT" sz="2100" dirty="0" err="1" smtClean="0"/>
              <a:t>Wildpaner</a:t>
            </a:r>
            <a:endParaRPr lang="de-AT" sz="2100" dirty="0" smtClean="0"/>
          </a:p>
          <a:p>
            <a:pPr algn="l"/>
            <a:endParaRPr lang="de-AT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AT" sz="2100" dirty="0" smtClean="0">
                <a:solidFill>
                  <a:schemeClr val="bg1">
                    <a:lumMod val="50000"/>
                  </a:schemeClr>
                </a:solidFill>
              </a:rPr>
              <a:t>Work </a:t>
            </a:r>
            <a:r>
              <a:rPr lang="de-AT" sz="2100" dirty="0" err="1" smtClean="0">
                <a:solidFill>
                  <a:schemeClr val="bg1">
                    <a:lumMod val="50000"/>
                  </a:schemeClr>
                </a:solidFill>
              </a:rPr>
              <a:t>partly</a:t>
            </a:r>
            <a:r>
              <a:rPr lang="de-AT" sz="2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100" dirty="0" err="1" smtClean="0">
                <a:solidFill>
                  <a:schemeClr val="bg1">
                    <a:lumMod val="50000"/>
                  </a:schemeClr>
                </a:solidFill>
              </a:rPr>
              <a:t>supported</a:t>
            </a:r>
            <a:r>
              <a:rPr lang="de-AT" sz="2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1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de-AT" sz="2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1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AT" sz="2100" dirty="0" smtClean="0">
                <a:solidFill>
                  <a:schemeClr val="bg1">
                    <a:lumMod val="50000"/>
                  </a:schemeClr>
                </a:solidFill>
              </a:rPr>
              <a:t> ANDES </a:t>
            </a:r>
            <a:r>
              <a:rPr lang="de-AT" sz="21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AT" sz="2100" dirty="0" smtClean="0">
                <a:solidFill>
                  <a:schemeClr val="bg1">
                    <a:lumMod val="50000"/>
                  </a:schemeClr>
                </a:solidFill>
              </a:rPr>
              <a:t> IP_EUROTRANS </a:t>
            </a:r>
            <a:r>
              <a:rPr lang="de-AT" sz="2100" dirty="0" err="1" smtClean="0">
                <a:solidFill>
                  <a:schemeClr val="bg1">
                    <a:lumMod val="50000"/>
                  </a:schemeClr>
                </a:solidFill>
              </a:rPr>
              <a:t>projects</a:t>
            </a:r>
            <a:r>
              <a:rPr lang="de-AT" sz="2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100" dirty="0" err="1" smtClean="0">
                <a:solidFill>
                  <a:schemeClr val="bg1">
                    <a:lumMod val="50000"/>
                  </a:schemeClr>
                </a:solidFill>
              </a:rPr>
              <a:t>integrated</a:t>
            </a:r>
            <a:r>
              <a:rPr lang="de-AT" sz="2100" dirty="0" smtClean="0">
                <a:solidFill>
                  <a:schemeClr val="bg1">
                    <a:lumMod val="50000"/>
                  </a:schemeClr>
                </a:solidFill>
              </a:rPr>
              <a:t> in EURATOM.  The </a:t>
            </a:r>
            <a:r>
              <a:rPr lang="de-AT" sz="2100" dirty="0" err="1" smtClean="0">
                <a:solidFill>
                  <a:schemeClr val="bg1">
                    <a:lumMod val="50000"/>
                  </a:schemeClr>
                </a:solidFill>
              </a:rPr>
              <a:t>computational</a:t>
            </a:r>
            <a:r>
              <a:rPr lang="de-AT" sz="2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100" dirty="0" err="1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de-AT" sz="2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100" dirty="0" err="1" smtClean="0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de-AT" sz="2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100" dirty="0" err="1" smtClean="0">
                <a:solidFill>
                  <a:schemeClr val="bg1">
                    <a:lumMod val="50000"/>
                  </a:schemeClr>
                </a:solidFill>
              </a:rPr>
              <a:t>been</a:t>
            </a:r>
            <a:r>
              <a:rPr lang="de-AT" sz="2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100" dirty="0" err="1" smtClean="0">
                <a:solidFill>
                  <a:schemeClr val="bg1">
                    <a:lumMod val="50000"/>
                  </a:schemeClr>
                </a:solidFill>
              </a:rPr>
              <a:t>achieved</a:t>
            </a:r>
            <a:r>
              <a:rPr lang="de-AT" sz="21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de-AT" sz="2100" dirty="0" err="1" smtClean="0">
                <a:solidFill>
                  <a:schemeClr val="bg1">
                    <a:lumMod val="50000"/>
                  </a:schemeClr>
                </a:solidFill>
              </a:rPr>
              <a:t>part</a:t>
            </a:r>
            <a:r>
              <a:rPr lang="de-AT" sz="2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100" dirty="0" err="1" smtClean="0">
                <a:solidFill>
                  <a:schemeClr val="bg1">
                    <a:lumMod val="50000"/>
                  </a:schemeClr>
                </a:solidFill>
              </a:rPr>
              <a:t>using</a:t>
            </a:r>
            <a:r>
              <a:rPr lang="de-AT" sz="2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1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AT" sz="2100" dirty="0" smtClean="0">
                <a:solidFill>
                  <a:schemeClr val="bg1">
                    <a:lumMod val="50000"/>
                  </a:schemeClr>
                </a:solidFill>
              </a:rPr>
              <a:t> Vienna Scientific Cluster.</a:t>
            </a:r>
          </a:p>
          <a:p>
            <a:endParaRPr lang="de-AT" sz="2100" u="sng" dirty="0"/>
          </a:p>
        </p:txBody>
      </p:sp>
      <p:sp>
        <p:nvSpPr>
          <p:cNvPr id="7" name="Rectangle 8"/>
          <p:cNvSpPr/>
          <p:nvPr/>
        </p:nvSpPr>
        <p:spPr>
          <a:xfrm>
            <a:off x="916874" y="775981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Picture 6" descr="TU_Signet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14356"/>
            <a:ext cx="1274064" cy="1276071"/>
          </a:xfrm>
          <a:prstGeom prst="rect">
            <a:avLst/>
          </a:prstGeom>
        </p:spPr>
      </p:pic>
      <p:pic>
        <p:nvPicPr>
          <p:cNvPr id="6" name="Picture 5" descr="at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0257" y="785794"/>
            <a:ext cx="1657363" cy="1143008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714348" y="642918"/>
            <a:ext cx="3286148" cy="1428760"/>
          </a:xfrm>
          <a:prstGeom prst="rect">
            <a:avLst/>
          </a:prstGeom>
          <a:noFill/>
          <a:ln w="349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5" name="Grafik 14" descr="MC9002502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00000">
            <a:off x="5977371" y="287783"/>
            <a:ext cx="1874520" cy="2167128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 rot="840000">
            <a:off x="5890765" y="177096"/>
            <a:ext cx="2061826" cy="2351343"/>
          </a:xfrm>
          <a:prstGeom prst="rect">
            <a:avLst/>
          </a:prstGeom>
          <a:noFill/>
          <a:ln w="349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99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tangle 4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FFB51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7"/>
          <p:cNvSpPr/>
          <p:nvPr/>
        </p:nvSpPr>
        <p:spPr>
          <a:xfrm>
            <a:off x="7786710" y="-24"/>
            <a:ext cx="135732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Picture 6" descr="TU_Signet_CMYK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71414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err="1" smtClean="0"/>
              <a:t>Exp</a:t>
            </a:r>
            <a:r>
              <a:rPr lang="de-AT" sz="3200" b="1" dirty="0" smtClean="0"/>
              <a:t>., model </a:t>
            </a:r>
            <a:r>
              <a:rPr lang="de-AT" sz="3200" b="1" dirty="0" err="1" smtClean="0"/>
              <a:t>and</a:t>
            </a:r>
            <a:r>
              <a:rPr lang="de-AT" sz="3200" b="1" dirty="0" smtClean="0"/>
              <a:t> par. </a:t>
            </a:r>
            <a:r>
              <a:rPr lang="de-AT" sz="3200" b="1" dirty="0" err="1" smtClean="0"/>
              <a:t>uncertainties</a:t>
            </a:r>
            <a:r>
              <a:rPr lang="de-AT" sz="3200" b="1" dirty="0" smtClean="0"/>
              <a:t> must </a:t>
            </a:r>
            <a:r>
              <a:rPr lang="de-AT" sz="3200" b="1" dirty="0" err="1" smtClean="0"/>
              <a:t>be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considered</a:t>
            </a:r>
            <a:r>
              <a:rPr lang="de-AT" sz="3200" b="1" dirty="0" smtClean="0"/>
              <a:t> in </a:t>
            </a:r>
            <a:r>
              <a:rPr lang="de-AT" sz="3200" b="1" dirty="0" err="1" smtClean="0"/>
              <a:t>the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posterior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probab</a:t>
            </a:r>
            <a:r>
              <a:rPr lang="de-AT" sz="3200" b="1" dirty="0" smtClean="0"/>
              <a:t>. </a:t>
            </a:r>
            <a:r>
              <a:rPr lang="de-AT" sz="3200" b="1" dirty="0" err="1" smtClean="0"/>
              <a:t>distr</a:t>
            </a:r>
            <a:r>
              <a:rPr lang="de-AT" sz="3200" b="1" dirty="0" smtClean="0"/>
              <a:t>.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714480" y="1428736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smtClean="0">
                <a:solidFill>
                  <a:srgbClr val="FE8300"/>
                </a:solidFill>
              </a:rPr>
              <a:t>BAYES THEOREM in </a:t>
            </a:r>
            <a:r>
              <a:rPr lang="de-AT" sz="2800" b="1" dirty="0" err="1" smtClean="0">
                <a:solidFill>
                  <a:srgbClr val="FE8300"/>
                </a:solidFill>
              </a:rPr>
              <a:t>Gaussian</a:t>
            </a:r>
            <a:r>
              <a:rPr lang="de-AT" sz="2800" b="1" dirty="0" smtClean="0">
                <a:solidFill>
                  <a:srgbClr val="FE8300"/>
                </a:solidFill>
              </a:rPr>
              <a:t> form</a:t>
            </a:r>
            <a:endParaRPr lang="de-AT" sz="2800" b="1" dirty="0">
              <a:solidFill>
                <a:srgbClr val="FE8300"/>
              </a:solidFill>
            </a:endParaRPr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592138" y="2540966"/>
          <a:ext cx="7937500" cy="685800"/>
        </p:xfrm>
        <a:graphic>
          <a:graphicData uri="http://schemas.openxmlformats.org/presentationml/2006/ole">
            <p:oleObj spid="_x0000_s70658" name="Formel" r:id="rId4" imgW="7937280" imgH="685800" progId="Equation.DSMT4">
              <p:embed/>
            </p:oleObj>
          </a:graphicData>
        </a:graphic>
      </p:graphicFrame>
      <p:sp>
        <p:nvSpPr>
          <p:cNvPr id="30" name="Textfeld 29"/>
          <p:cNvSpPr txBox="1"/>
          <p:nvPr/>
        </p:nvSpPr>
        <p:spPr>
          <a:xfrm>
            <a:off x="428596" y="1928802"/>
            <a:ext cx="8358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b="1" i="1" dirty="0" err="1" smtClean="0"/>
              <a:t>Assumption</a:t>
            </a:r>
            <a:r>
              <a:rPr lang="de-AT" sz="2200" b="1" i="1" dirty="0" smtClean="0"/>
              <a:t>: normal </a:t>
            </a:r>
            <a:r>
              <a:rPr lang="de-AT" sz="2200" b="1" i="1" dirty="0" err="1" smtClean="0"/>
              <a:t>distribution</a:t>
            </a:r>
            <a:r>
              <a:rPr lang="de-AT" sz="2200" b="1" i="1" dirty="0" smtClean="0"/>
              <a:t> </a:t>
            </a:r>
            <a:r>
              <a:rPr lang="de-AT" sz="2200" b="1" i="1" dirty="0" err="1" smtClean="0"/>
              <a:t>of</a:t>
            </a:r>
            <a:r>
              <a:rPr lang="de-AT" sz="2200" b="1" i="1" dirty="0" smtClean="0"/>
              <a:t> x  </a:t>
            </a:r>
            <a:r>
              <a:rPr lang="de-AT" sz="2200" b="1" i="1" dirty="0" err="1" smtClean="0"/>
              <a:t>around</a:t>
            </a:r>
            <a:r>
              <a:rPr lang="de-AT" sz="2200" b="1" i="1" dirty="0" smtClean="0"/>
              <a:t> x</a:t>
            </a:r>
            <a:r>
              <a:rPr lang="de-AT" sz="2200" b="1" i="1" baseline="-25000" dirty="0" smtClean="0"/>
              <a:t>0 </a:t>
            </a:r>
            <a:r>
              <a:rPr lang="de-AT" sz="2200" b="1" i="1" dirty="0" err="1" smtClean="0"/>
              <a:t>and</a:t>
            </a:r>
            <a:r>
              <a:rPr lang="de-AT" sz="2200" b="1" i="1" dirty="0" smtClean="0"/>
              <a:t> σ </a:t>
            </a:r>
            <a:r>
              <a:rPr lang="de-AT" sz="2200" b="1" i="1" dirty="0" err="1" smtClean="0"/>
              <a:t>around</a:t>
            </a:r>
            <a:r>
              <a:rPr lang="de-AT" sz="2200" b="1" i="1" dirty="0" smtClean="0"/>
              <a:t> y(x) </a:t>
            </a:r>
            <a:endParaRPr lang="de-AT" sz="2200" b="1" i="1" dirty="0"/>
          </a:p>
        </p:txBody>
      </p:sp>
      <p:sp>
        <p:nvSpPr>
          <p:cNvPr id="25" name="Ellipse 24"/>
          <p:cNvSpPr/>
          <p:nvPr/>
        </p:nvSpPr>
        <p:spPr>
          <a:xfrm>
            <a:off x="2928926" y="2540966"/>
            <a:ext cx="264320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Rechteck 26"/>
          <p:cNvSpPr/>
          <p:nvPr/>
        </p:nvSpPr>
        <p:spPr>
          <a:xfrm>
            <a:off x="5857884" y="2500306"/>
            <a:ext cx="2714644" cy="68360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Textfeld 31"/>
          <p:cNvSpPr txBox="1"/>
          <p:nvPr/>
        </p:nvSpPr>
        <p:spPr>
          <a:xfrm>
            <a:off x="500034" y="3571876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σ  </a:t>
            </a:r>
            <a:r>
              <a:rPr lang="de-AT" sz="2000" dirty="0" err="1" smtClean="0"/>
              <a:t>around</a:t>
            </a:r>
            <a:r>
              <a:rPr lang="de-AT" sz="2000" dirty="0" smtClean="0"/>
              <a:t> y(x) </a:t>
            </a:r>
            <a:r>
              <a:rPr lang="de-AT" sz="2000" dirty="0" err="1" smtClean="0"/>
              <a:t>normally</a:t>
            </a:r>
            <a:r>
              <a:rPr lang="de-AT" sz="2000" dirty="0" smtClean="0"/>
              <a:t> </a:t>
            </a:r>
            <a:r>
              <a:rPr lang="de-AT" sz="2000" dirty="0" err="1" smtClean="0"/>
              <a:t>distributed</a:t>
            </a:r>
            <a:r>
              <a:rPr lang="de-AT" sz="2000" dirty="0" smtClean="0"/>
              <a:t>, </a:t>
            </a:r>
            <a:r>
              <a:rPr lang="de-AT" sz="2000" dirty="0" err="1" smtClean="0"/>
              <a:t>if</a:t>
            </a:r>
            <a:r>
              <a:rPr lang="de-AT" sz="2000" dirty="0" smtClean="0"/>
              <a:t> </a:t>
            </a:r>
            <a:r>
              <a:rPr lang="de-AT" sz="2000" dirty="0" err="1" smtClean="0"/>
              <a:t>considering</a:t>
            </a:r>
            <a:endParaRPr lang="de-AT" sz="2000" dirty="0"/>
          </a:p>
        </p:txBody>
      </p:sp>
      <p:cxnSp>
        <p:nvCxnSpPr>
          <p:cNvPr id="33" name="Form 17"/>
          <p:cNvCxnSpPr>
            <a:stCxn id="25" idx="4"/>
            <a:endCxn id="32" idx="0"/>
          </p:cNvCxnSpPr>
          <p:nvPr/>
        </p:nvCxnSpPr>
        <p:spPr>
          <a:xfrm rot="5400000">
            <a:off x="3163570" y="2484917"/>
            <a:ext cx="459406" cy="1714512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500034" y="4631304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rgbClr val="92D050"/>
                </a:solidFill>
              </a:rPr>
              <a:t>	       Model </a:t>
            </a:r>
            <a:r>
              <a:rPr lang="de-AT" sz="2000" b="1" dirty="0" err="1" smtClean="0">
                <a:solidFill>
                  <a:srgbClr val="92D050"/>
                </a:solidFill>
              </a:rPr>
              <a:t>Defects</a:t>
            </a:r>
            <a:endParaRPr lang="de-AT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AT" sz="2000" b="1" dirty="0" smtClean="0">
                <a:solidFill>
                  <a:schemeClr val="accent4">
                    <a:lumMod val="75000"/>
                  </a:schemeClr>
                </a:solidFill>
              </a:rPr>
              <a:t>           		</a:t>
            </a:r>
            <a:r>
              <a:rPr lang="de-AT" sz="2000" b="1" dirty="0" smtClean="0">
                <a:solidFill>
                  <a:srgbClr val="92D050"/>
                </a:solidFill>
              </a:rPr>
              <a:t>A</a:t>
            </a:r>
            <a:r>
              <a:rPr lang="de-AT" sz="2000" b="1" baseline="-25000" dirty="0" smtClean="0">
                <a:solidFill>
                  <a:srgbClr val="92D050"/>
                </a:solidFill>
              </a:rPr>
              <a:t>0</a:t>
            </a:r>
            <a:r>
              <a:rPr lang="de-AT" sz="2000" b="1" baseline="30000" dirty="0" smtClean="0">
                <a:solidFill>
                  <a:srgbClr val="92D050"/>
                </a:solidFill>
              </a:rPr>
              <a:t>MD </a:t>
            </a:r>
            <a:r>
              <a:rPr lang="de-AT" sz="2000" b="1" baseline="30000" dirty="0" smtClean="0">
                <a:solidFill>
                  <a:srgbClr val="00B050"/>
                </a:solidFill>
              </a:rPr>
              <a:t>			</a:t>
            </a:r>
            <a:endParaRPr lang="de-AT" sz="20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786314" y="350043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x</a:t>
            </a:r>
            <a:r>
              <a:rPr lang="de-AT" sz="2000" baseline="-25000" dirty="0" smtClean="0"/>
              <a:t>0</a:t>
            </a:r>
            <a:r>
              <a:rPr lang="de-AT" sz="2000" dirty="0" smtClean="0"/>
              <a:t>  </a:t>
            </a:r>
            <a:r>
              <a:rPr lang="de-AT" sz="2000" dirty="0" err="1" smtClean="0"/>
              <a:t>around</a:t>
            </a:r>
            <a:r>
              <a:rPr lang="de-AT" sz="2000" dirty="0" smtClean="0"/>
              <a:t> x</a:t>
            </a:r>
            <a:r>
              <a:rPr lang="de-AT" sz="2000" baseline="-25000" dirty="0" smtClean="0"/>
              <a:t> </a:t>
            </a:r>
            <a:r>
              <a:rPr lang="de-AT" sz="2000" dirty="0" err="1" smtClean="0"/>
              <a:t>normally</a:t>
            </a:r>
            <a:r>
              <a:rPr lang="de-AT" sz="2000" dirty="0" smtClean="0"/>
              <a:t> </a:t>
            </a:r>
            <a:r>
              <a:rPr lang="de-AT" sz="2000" dirty="0" err="1" smtClean="0"/>
              <a:t>distributed</a:t>
            </a:r>
            <a:r>
              <a:rPr lang="de-AT" sz="2000" dirty="0" smtClean="0"/>
              <a:t>, </a:t>
            </a:r>
            <a:r>
              <a:rPr lang="de-AT" sz="2000" dirty="0" err="1" smtClean="0"/>
              <a:t>if</a:t>
            </a:r>
            <a:r>
              <a:rPr lang="de-AT" sz="2000" dirty="0" smtClean="0"/>
              <a:t> </a:t>
            </a:r>
            <a:r>
              <a:rPr lang="de-AT" sz="2000" dirty="0" err="1" smtClean="0"/>
              <a:t>considering</a:t>
            </a:r>
            <a:endParaRPr lang="de-AT" sz="2000" dirty="0"/>
          </a:p>
        </p:txBody>
      </p:sp>
      <p:cxnSp>
        <p:nvCxnSpPr>
          <p:cNvPr id="46" name="Form 17"/>
          <p:cNvCxnSpPr/>
          <p:nvPr/>
        </p:nvCxnSpPr>
        <p:spPr>
          <a:xfrm rot="16200000" flipH="1">
            <a:off x="2500298" y="4000504"/>
            <a:ext cx="714380" cy="71438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Form 20"/>
          <p:cNvCxnSpPr>
            <a:endCxn id="40" idx="0"/>
          </p:cNvCxnSpPr>
          <p:nvPr/>
        </p:nvCxnSpPr>
        <p:spPr>
          <a:xfrm rot="10800000" flipV="1">
            <a:off x="6893736" y="3186732"/>
            <a:ext cx="321473" cy="313706"/>
          </a:xfrm>
          <a:prstGeom prst="curvedConnector2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5" descr="ati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3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10</a:t>
            </a:fld>
            <a:endParaRPr lang="de-AT" dirty="0"/>
          </a:p>
        </p:txBody>
      </p:sp>
      <p:cxnSp>
        <p:nvCxnSpPr>
          <p:cNvPr id="37" name="Gerade Verbindung 36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/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Parameter  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/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41" name="Gerade Verbindung 40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Grafik 51" descr="npPb208FinEvalDet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520" y="4286256"/>
            <a:ext cx="3788380" cy="1785951"/>
          </a:xfrm>
          <a:prstGeom prst="rect">
            <a:avLst/>
          </a:prstGeom>
        </p:spPr>
      </p:pic>
      <p:cxnSp>
        <p:nvCxnSpPr>
          <p:cNvPr id="51" name="Form 20"/>
          <p:cNvCxnSpPr>
            <a:stCxn id="40" idx="1"/>
          </p:cNvCxnSpPr>
          <p:nvPr/>
        </p:nvCxnSpPr>
        <p:spPr>
          <a:xfrm rot="10800000" flipV="1">
            <a:off x="3500432" y="3854381"/>
            <a:ext cx="1285883" cy="860506"/>
          </a:xfrm>
          <a:prstGeom prst="curvedConnector3">
            <a:avLst>
              <a:gd name="adj1" fmla="val 50000"/>
            </a:avLst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99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tangle 4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FFB51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7"/>
          <p:cNvSpPr/>
          <p:nvPr/>
        </p:nvSpPr>
        <p:spPr>
          <a:xfrm>
            <a:off x="7786710" y="-24"/>
            <a:ext cx="135732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Picture 6" descr="TU_Signet_CMYK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71414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err="1" smtClean="0"/>
              <a:t>Exp</a:t>
            </a:r>
            <a:r>
              <a:rPr lang="de-AT" sz="3200" b="1" dirty="0" smtClean="0"/>
              <a:t>., model </a:t>
            </a:r>
            <a:r>
              <a:rPr lang="de-AT" sz="3200" b="1" dirty="0" err="1" smtClean="0"/>
              <a:t>and</a:t>
            </a:r>
            <a:r>
              <a:rPr lang="de-AT" sz="3200" b="1" dirty="0" smtClean="0"/>
              <a:t> par. </a:t>
            </a:r>
            <a:r>
              <a:rPr lang="de-AT" sz="3200" b="1" dirty="0" err="1" smtClean="0"/>
              <a:t>uncertainties</a:t>
            </a:r>
            <a:r>
              <a:rPr lang="de-AT" sz="3200" b="1" dirty="0" smtClean="0"/>
              <a:t> must </a:t>
            </a:r>
            <a:r>
              <a:rPr lang="de-AT" sz="3200" b="1" dirty="0" err="1" smtClean="0"/>
              <a:t>be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considered</a:t>
            </a:r>
            <a:r>
              <a:rPr lang="de-AT" sz="3200" b="1" dirty="0" smtClean="0"/>
              <a:t> in </a:t>
            </a:r>
            <a:r>
              <a:rPr lang="de-AT" sz="3200" b="1" dirty="0" err="1" smtClean="0"/>
              <a:t>the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posterior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probab</a:t>
            </a:r>
            <a:r>
              <a:rPr lang="de-AT" sz="3200" b="1" dirty="0" smtClean="0"/>
              <a:t>. </a:t>
            </a:r>
            <a:r>
              <a:rPr lang="de-AT" sz="3200" b="1" dirty="0" err="1" smtClean="0"/>
              <a:t>distr</a:t>
            </a:r>
            <a:r>
              <a:rPr lang="de-AT" sz="3200" b="1" dirty="0" smtClean="0"/>
              <a:t>.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714480" y="1428736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smtClean="0">
                <a:solidFill>
                  <a:srgbClr val="FE8300"/>
                </a:solidFill>
              </a:rPr>
              <a:t>BAYES THEOREM in </a:t>
            </a:r>
            <a:r>
              <a:rPr lang="de-AT" sz="2800" b="1" dirty="0" err="1" smtClean="0">
                <a:solidFill>
                  <a:srgbClr val="FE8300"/>
                </a:solidFill>
              </a:rPr>
              <a:t>Gaussian</a:t>
            </a:r>
            <a:r>
              <a:rPr lang="de-AT" sz="2800" b="1" dirty="0" smtClean="0">
                <a:solidFill>
                  <a:srgbClr val="FE8300"/>
                </a:solidFill>
              </a:rPr>
              <a:t> form</a:t>
            </a:r>
            <a:endParaRPr lang="de-AT" sz="2800" b="1" dirty="0">
              <a:solidFill>
                <a:srgbClr val="FE8300"/>
              </a:solidFill>
            </a:endParaRPr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592138" y="2540966"/>
          <a:ext cx="7937500" cy="685800"/>
        </p:xfrm>
        <a:graphic>
          <a:graphicData uri="http://schemas.openxmlformats.org/presentationml/2006/ole">
            <p:oleObj spid="_x0000_s71682" name="Formel" r:id="rId4" imgW="7937280" imgH="685800" progId="Equation.DSMT4">
              <p:embed/>
            </p:oleObj>
          </a:graphicData>
        </a:graphic>
      </p:graphicFrame>
      <p:sp>
        <p:nvSpPr>
          <p:cNvPr id="30" name="Textfeld 29"/>
          <p:cNvSpPr txBox="1"/>
          <p:nvPr/>
        </p:nvSpPr>
        <p:spPr>
          <a:xfrm>
            <a:off x="428596" y="1928802"/>
            <a:ext cx="8358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b="1" i="1" dirty="0" err="1" smtClean="0"/>
              <a:t>Assumption</a:t>
            </a:r>
            <a:r>
              <a:rPr lang="de-AT" sz="2200" b="1" i="1" dirty="0" smtClean="0"/>
              <a:t>: normal </a:t>
            </a:r>
            <a:r>
              <a:rPr lang="de-AT" sz="2200" b="1" i="1" dirty="0" err="1" smtClean="0"/>
              <a:t>distribution</a:t>
            </a:r>
            <a:r>
              <a:rPr lang="de-AT" sz="2200" b="1" i="1" dirty="0" smtClean="0"/>
              <a:t> </a:t>
            </a:r>
            <a:r>
              <a:rPr lang="de-AT" sz="2200" b="1" i="1" dirty="0" err="1" smtClean="0"/>
              <a:t>of</a:t>
            </a:r>
            <a:r>
              <a:rPr lang="de-AT" sz="2200" b="1" i="1" dirty="0" smtClean="0"/>
              <a:t> x  </a:t>
            </a:r>
            <a:r>
              <a:rPr lang="de-AT" sz="2200" b="1" i="1" dirty="0" err="1" smtClean="0"/>
              <a:t>around</a:t>
            </a:r>
            <a:r>
              <a:rPr lang="de-AT" sz="2200" b="1" i="1" dirty="0" smtClean="0"/>
              <a:t> x</a:t>
            </a:r>
            <a:r>
              <a:rPr lang="de-AT" sz="2200" b="1" i="1" baseline="-25000" dirty="0" smtClean="0"/>
              <a:t>0 </a:t>
            </a:r>
            <a:r>
              <a:rPr lang="de-AT" sz="2200" b="1" i="1" dirty="0" err="1" smtClean="0"/>
              <a:t>and</a:t>
            </a:r>
            <a:r>
              <a:rPr lang="de-AT" sz="2200" b="1" i="1" dirty="0" smtClean="0"/>
              <a:t> σ </a:t>
            </a:r>
            <a:r>
              <a:rPr lang="de-AT" sz="2200" b="1" i="1" dirty="0" err="1" smtClean="0"/>
              <a:t>around</a:t>
            </a:r>
            <a:r>
              <a:rPr lang="de-AT" sz="2200" b="1" i="1" dirty="0" smtClean="0"/>
              <a:t> y(x) </a:t>
            </a:r>
            <a:endParaRPr lang="de-AT" sz="2200" b="1" i="1" dirty="0"/>
          </a:p>
        </p:txBody>
      </p:sp>
      <p:sp>
        <p:nvSpPr>
          <p:cNvPr id="25" name="Ellipse 24"/>
          <p:cNvSpPr/>
          <p:nvPr/>
        </p:nvSpPr>
        <p:spPr>
          <a:xfrm>
            <a:off x="2928926" y="2540966"/>
            <a:ext cx="264320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Textfeld 31"/>
          <p:cNvSpPr txBox="1"/>
          <p:nvPr/>
        </p:nvSpPr>
        <p:spPr>
          <a:xfrm>
            <a:off x="500034" y="3571876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σ  </a:t>
            </a:r>
            <a:r>
              <a:rPr lang="de-AT" sz="2000" dirty="0" err="1" smtClean="0"/>
              <a:t>around</a:t>
            </a:r>
            <a:r>
              <a:rPr lang="de-AT" sz="2000" dirty="0" smtClean="0"/>
              <a:t> y(x) </a:t>
            </a:r>
            <a:r>
              <a:rPr lang="de-AT" sz="2000" dirty="0" err="1" smtClean="0"/>
              <a:t>normally</a:t>
            </a:r>
            <a:r>
              <a:rPr lang="de-AT" sz="2000" dirty="0" smtClean="0"/>
              <a:t> </a:t>
            </a:r>
            <a:r>
              <a:rPr lang="de-AT" sz="2000" dirty="0" err="1" smtClean="0"/>
              <a:t>distributed</a:t>
            </a:r>
            <a:r>
              <a:rPr lang="de-AT" sz="2000" dirty="0" smtClean="0"/>
              <a:t>, </a:t>
            </a:r>
            <a:r>
              <a:rPr lang="de-AT" sz="2000" dirty="0" err="1" smtClean="0"/>
              <a:t>if</a:t>
            </a:r>
            <a:r>
              <a:rPr lang="de-AT" sz="2000" dirty="0" smtClean="0"/>
              <a:t> </a:t>
            </a:r>
            <a:r>
              <a:rPr lang="de-AT" sz="2000" dirty="0" err="1" smtClean="0"/>
              <a:t>considering</a:t>
            </a:r>
            <a:endParaRPr lang="de-AT" sz="2000" dirty="0"/>
          </a:p>
        </p:txBody>
      </p:sp>
      <p:cxnSp>
        <p:nvCxnSpPr>
          <p:cNvPr id="33" name="Form 17"/>
          <p:cNvCxnSpPr>
            <a:stCxn id="25" idx="4"/>
            <a:endCxn id="32" idx="0"/>
          </p:cNvCxnSpPr>
          <p:nvPr/>
        </p:nvCxnSpPr>
        <p:spPr>
          <a:xfrm rot="5400000">
            <a:off x="3163570" y="2484917"/>
            <a:ext cx="459406" cy="1714512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500034" y="4631304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err="1" smtClean="0">
                <a:solidFill>
                  <a:srgbClr val="FF0000"/>
                </a:solidFill>
              </a:rPr>
              <a:t>Uncertainties</a:t>
            </a:r>
            <a:r>
              <a:rPr lang="de-AT" sz="2000" b="1" dirty="0" smtClean="0">
                <a:solidFill>
                  <a:srgbClr val="FF0000"/>
                </a:solidFill>
              </a:rPr>
              <a:t> </a:t>
            </a:r>
            <a:r>
              <a:rPr lang="de-AT" sz="2000" b="1" dirty="0" err="1" smtClean="0">
                <a:solidFill>
                  <a:srgbClr val="FF0000"/>
                </a:solidFill>
              </a:rPr>
              <a:t>of</a:t>
            </a:r>
            <a:r>
              <a:rPr lang="de-AT" sz="2000" b="1" dirty="0" smtClean="0">
                <a:solidFill>
                  <a:srgbClr val="FF0000"/>
                </a:solidFill>
              </a:rPr>
              <a:t>  </a:t>
            </a:r>
            <a:r>
              <a:rPr lang="de-AT" sz="2000" b="1" dirty="0" err="1" smtClean="0">
                <a:solidFill>
                  <a:srgbClr val="FF0000"/>
                </a:solidFill>
              </a:rPr>
              <a:t>experiment</a:t>
            </a:r>
            <a:endParaRPr lang="de-AT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AT" sz="2000" b="1" dirty="0" smtClean="0">
                <a:solidFill>
                  <a:schemeClr val="accent1"/>
                </a:solidFill>
              </a:rPr>
              <a:t>	         </a:t>
            </a:r>
            <a:r>
              <a:rPr lang="de-AT" sz="2000" b="1" dirty="0" smtClean="0">
                <a:solidFill>
                  <a:srgbClr val="FF0000"/>
                </a:solidFill>
              </a:rPr>
              <a:t>B</a:t>
            </a:r>
            <a:endParaRPr lang="de-AT" sz="20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43" name="Form 17"/>
          <p:cNvCxnSpPr/>
          <p:nvPr/>
        </p:nvCxnSpPr>
        <p:spPr>
          <a:xfrm rot="5400000">
            <a:off x="2107390" y="4250538"/>
            <a:ext cx="642943" cy="142875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5" descr="ati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3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11</a:t>
            </a:fld>
            <a:endParaRPr lang="de-AT" dirty="0"/>
          </a:p>
        </p:txBody>
      </p:sp>
      <p:cxnSp>
        <p:nvCxnSpPr>
          <p:cNvPr id="37" name="Gerade Verbindung 36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/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Parameter  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/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41" name="Gerade Verbindung 40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afik 47" descr="XsTotExp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568762"/>
            <a:ext cx="4912226" cy="2503444"/>
          </a:xfrm>
          <a:prstGeom prst="rect">
            <a:avLst/>
          </a:prstGeom>
        </p:spPr>
      </p:pic>
      <p:sp>
        <p:nvSpPr>
          <p:cNvPr id="49" name="Ellipse 48"/>
          <p:cNvSpPr/>
          <p:nvPr/>
        </p:nvSpPr>
        <p:spPr>
          <a:xfrm>
            <a:off x="5357818" y="3786190"/>
            <a:ext cx="100013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99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tangle 4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FFB51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7"/>
          <p:cNvSpPr/>
          <p:nvPr/>
        </p:nvSpPr>
        <p:spPr>
          <a:xfrm>
            <a:off x="7786710" y="-24"/>
            <a:ext cx="135732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Picture 6" descr="TU_Signet_CMYK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71414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err="1" smtClean="0"/>
              <a:t>Exp</a:t>
            </a:r>
            <a:r>
              <a:rPr lang="de-AT" sz="3200" b="1" dirty="0" smtClean="0"/>
              <a:t>., model </a:t>
            </a:r>
            <a:r>
              <a:rPr lang="de-AT" sz="3200" b="1" dirty="0" err="1" smtClean="0"/>
              <a:t>and</a:t>
            </a:r>
            <a:r>
              <a:rPr lang="de-AT" sz="3200" b="1" dirty="0" smtClean="0"/>
              <a:t> par. </a:t>
            </a:r>
            <a:r>
              <a:rPr lang="de-AT" sz="3200" b="1" dirty="0" err="1" smtClean="0"/>
              <a:t>uncertainties</a:t>
            </a:r>
            <a:r>
              <a:rPr lang="de-AT" sz="3200" b="1" dirty="0" smtClean="0"/>
              <a:t> must </a:t>
            </a:r>
            <a:r>
              <a:rPr lang="de-AT" sz="3200" b="1" dirty="0" err="1" smtClean="0"/>
              <a:t>be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considered</a:t>
            </a:r>
            <a:r>
              <a:rPr lang="de-AT" sz="3200" b="1" dirty="0" smtClean="0"/>
              <a:t> in </a:t>
            </a:r>
            <a:r>
              <a:rPr lang="de-AT" sz="3200" b="1" dirty="0" err="1" smtClean="0"/>
              <a:t>the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posterior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probab</a:t>
            </a:r>
            <a:r>
              <a:rPr lang="de-AT" sz="3200" b="1" dirty="0" smtClean="0"/>
              <a:t>. </a:t>
            </a:r>
            <a:r>
              <a:rPr lang="de-AT" sz="3200" b="1" dirty="0" err="1" smtClean="0"/>
              <a:t>distr</a:t>
            </a:r>
            <a:r>
              <a:rPr lang="de-AT" sz="3200" b="1" dirty="0" smtClean="0"/>
              <a:t>.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714480" y="1428736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smtClean="0">
                <a:solidFill>
                  <a:srgbClr val="FE8300"/>
                </a:solidFill>
              </a:rPr>
              <a:t>BAYES THEOREM in </a:t>
            </a:r>
            <a:r>
              <a:rPr lang="de-AT" sz="2800" b="1" dirty="0" err="1" smtClean="0">
                <a:solidFill>
                  <a:srgbClr val="FE8300"/>
                </a:solidFill>
              </a:rPr>
              <a:t>Gaussian</a:t>
            </a:r>
            <a:r>
              <a:rPr lang="de-AT" sz="2800" b="1" dirty="0" smtClean="0">
                <a:solidFill>
                  <a:srgbClr val="FE8300"/>
                </a:solidFill>
              </a:rPr>
              <a:t> form</a:t>
            </a:r>
            <a:endParaRPr lang="de-AT" sz="2800" b="1" dirty="0">
              <a:solidFill>
                <a:srgbClr val="FE8300"/>
              </a:solidFill>
            </a:endParaRPr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592138" y="2540966"/>
          <a:ext cx="7937500" cy="685800"/>
        </p:xfrm>
        <a:graphic>
          <a:graphicData uri="http://schemas.openxmlformats.org/presentationml/2006/ole">
            <p:oleObj spid="_x0000_s33794" name="Formel" r:id="rId4" imgW="7937280" imgH="685800" progId="Equation.DSMT4">
              <p:embed/>
            </p:oleObj>
          </a:graphicData>
        </a:graphic>
      </p:graphicFrame>
      <p:sp>
        <p:nvSpPr>
          <p:cNvPr id="30" name="Textfeld 29"/>
          <p:cNvSpPr txBox="1"/>
          <p:nvPr/>
        </p:nvSpPr>
        <p:spPr>
          <a:xfrm>
            <a:off x="428596" y="1928802"/>
            <a:ext cx="8358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b="1" i="1" dirty="0" err="1" smtClean="0"/>
              <a:t>Assumption</a:t>
            </a:r>
            <a:r>
              <a:rPr lang="de-AT" sz="2200" b="1" i="1" dirty="0" smtClean="0"/>
              <a:t>: normal </a:t>
            </a:r>
            <a:r>
              <a:rPr lang="de-AT" sz="2200" b="1" i="1" dirty="0" err="1" smtClean="0"/>
              <a:t>distribution</a:t>
            </a:r>
            <a:r>
              <a:rPr lang="de-AT" sz="2200" b="1" i="1" dirty="0" smtClean="0"/>
              <a:t> </a:t>
            </a:r>
            <a:r>
              <a:rPr lang="de-AT" sz="2200" b="1" i="1" dirty="0" err="1" smtClean="0"/>
              <a:t>of</a:t>
            </a:r>
            <a:r>
              <a:rPr lang="de-AT" sz="2200" b="1" i="1" dirty="0" smtClean="0"/>
              <a:t> x  </a:t>
            </a:r>
            <a:r>
              <a:rPr lang="de-AT" sz="2200" b="1" i="1" dirty="0" err="1" smtClean="0"/>
              <a:t>around</a:t>
            </a:r>
            <a:r>
              <a:rPr lang="de-AT" sz="2200" b="1" i="1" dirty="0" smtClean="0"/>
              <a:t> x</a:t>
            </a:r>
            <a:r>
              <a:rPr lang="de-AT" sz="2200" b="1" i="1" baseline="-25000" dirty="0" smtClean="0"/>
              <a:t>0 </a:t>
            </a:r>
            <a:r>
              <a:rPr lang="de-AT" sz="2200" b="1" i="1" dirty="0" err="1" smtClean="0"/>
              <a:t>and</a:t>
            </a:r>
            <a:r>
              <a:rPr lang="de-AT" sz="2200" b="1" i="1" dirty="0" smtClean="0"/>
              <a:t> σ </a:t>
            </a:r>
            <a:r>
              <a:rPr lang="de-AT" sz="2200" b="1" i="1" dirty="0" err="1" smtClean="0"/>
              <a:t>around</a:t>
            </a:r>
            <a:r>
              <a:rPr lang="de-AT" sz="2200" b="1" i="1" dirty="0" smtClean="0"/>
              <a:t> y(x) </a:t>
            </a:r>
            <a:endParaRPr lang="de-AT" sz="2200" b="1" i="1" dirty="0"/>
          </a:p>
        </p:txBody>
      </p:sp>
      <p:sp>
        <p:nvSpPr>
          <p:cNvPr id="25" name="Ellipse 24"/>
          <p:cNvSpPr/>
          <p:nvPr/>
        </p:nvSpPr>
        <p:spPr>
          <a:xfrm>
            <a:off x="2928926" y="2540966"/>
            <a:ext cx="264320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Rechteck 26"/>
          <p:cNvSpPr/>
          <p:nvPr/>
        </p:nvSpPr>
        <p:spPr>
          <a:xfrm>
            <a:off x="5857884" y="2500306"/>
            <a:ext cx="2714644" cy="68360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Textfeld 31"/>
          <p:cNvSpPr txBox="1"/>
          <p:nvPr/>
        </p:nvSpPr>
        <p:spPr>
          <a:xfrm>
            <a:off x="500034" y="3571876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σ  </a:t>
            </a:r>
            <a:r>
              <a:rPr lang="de-AT" sz="2000" dirty="0" err="1" smtClean="0"/>
              <a:t>around</a:t>
            </a:r>
            <a:r>
              <a:rPr lang="de-AT" sz="2000" dirty="0" smtClean="0"/>
              <a:t> y(x) </a:t>
            </a:r>
            <a:r>
              <a:rPr lang="de-AT" sz="2000" dirty="0" err="1" smtClean="0"/>
              <a:t>normally</a:t>
            </a:r>
            <a:r>
              <a:rPr lang="de-AT" sz="2000" dirty="0" smtClean="0"/>
              <a:t> </a:t>
            </a:r>
            <a:r>
              <a:rPr lang="de-AT" sz="2000" dirty="0" err="1" smtClean="0"/>
              <a:t>distributed</a:t>
            </a:r>
            <a:r>
              <a:rPr lang="de-AT" sz="2000" dirty="0" smtClean="0"/>
              <a:t>, </a:t>
            </a:r>
            <a:r>
              <a:rPr lang="de-AT" sz="2000" dirty="0" err="1" smtClean="0"/>
              <a:t>if</a:t>
            </a:r>
            <a:r>
              <a:rPr lang="de-AT" sz="2000" dirty="0" smtClean="0"/>
              <a:t> </a:t>
            </a:r>
            <a:r>
              <a:rPr lang="de-AT" sz="2000" dirty="0" err="1" smtClean="0"/>
              <a:t>considering</a:t>
            </a:r>
            <a:endParaRPr lang="de-AT" sz="2000" dirty="0"/>
          </a:p>
        </p:txBody>
      </p:sp>
      <p:cxnSp>
        <p:nvCxnSpPr>
          <p:cNvPr id="33" name="Form 17"/>
          <p:cNvCxnSpPr>
            <a:stCxn id="25" idx="4"/>
            <a:endCxn id="32" idx="0"/>
          </p:cNvCxnSpPr>
          <p:nvPr/>
        </p:nvCxnSpPr>
        <p:spPr>
          <a:xfrm rot="5400000">
            <a:off x="3163570" y="2484917"/>
            <a:ext cx="459406" cy="1714512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500034" y="4631304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err="1" smtClean="0">
                <a:solidFill>
                  <a:srgbClr val="FF0000"/>
                </a:solidFill>
              </a:rPr>
              <a:t>Uncertainties</a:t>
            </a:r>
            <a:r>
              <a:rPr lang="de-AT" sz="2000" b="1" dirty="0" smtClean="0">
                <a:solidFill>
                  <a:srgbClr val="FF0000"/>
                </a:solidFill>
              </a:rPr>
              <a:t> </a:t>
            </a:r>
            <a:r>
              <a:rPr lang="de-AT" sz="2000" b="1" dirty="0" err="1" smtClean="0">
                <a:solidFill>
                  <a:srgbClr val="FF0000"/>
                </a:solidFill>
              </a:rPr>
              <a:t>of</a:t>
            </a:r>
            <a:r>
              <a:rPr lang="de-AT" sz="2000" b="1" dirty="0" smtClean="0">
                <a:solidFill>
                  <a:srgbClr val="FF0000"/>
                </a:solidFill>
              </a:rPr>
              <a:t>  </a:t>
            </a:r>
            <a:r>
              <a:rPr lang="de-AT" sz="2000" b="1" dirty="0" err="1" smtClean="0">
                <a:solidFill>
                  <a:srgbClr val="FF0000"/>
                </a:solidFill>
              </a:rPr>
              <a:t>experiment</a:t>
            </a:r>
            <a:r>
              <a:rPr lang="de-AT" sz="2000" b="1" dirty="0" smtClean="0">
                <a:solidFill>
                  <a:srgbClr val="FF0000"/>
                </a:solidFill>
              </a:rPr>
              <a:t> </a:t>
            </a:r>
            <a:r>
              <a:rPr lang="de-AT" dirty="0" smtClean="0"/>
              <a:t>         </a:t>
            </a:r>
            <a:r>
              <a:rPr lang="de-AT" sz="2000" b="1" dirty="0" smtClean="0">
                <a:solidFill>
                  <a:srgbClr val="92D050"/>
                </a:solidFill>
              </a:rPr>
              <a:t>Model </a:t>
            </a:r>
            <a:r>
              <a:rPr lang="de-AT" sz="2000" b="1" dirty="0" err="1" smtClean="0">
                <a:solidFill>
                  <a:srgbClr val="92D050"/>
                </a:solidFill>
              </a:rPr>
              <a:t>Defects</a:t>
            </a:r>
            <a:r>
              <a:rPr lang="de-AT" sz="2000" b="1" dirty="0" smtClean="0">
                <a:solidFill>
                  <a:srgbClr val="92D050"/>
                </a:solidFill>
              </a:rPr>
              <a:t> </a:t>
            </a:r>
            <a:r>
              <a:rPr lang="de-AT" dirty="0" smtClean="0">
                <a:solidFill>
                  <a:srgbClr val="92D050"/>
                </a:solidFill>
              </a:rPr>
              <a:t>      </a:t>
            </a:r>
            <a:r>
              <a:rPr lang="de-AT" sz="2000" b="1" dirty="0" smtClean="0">
                <a:solidFill>
                  <a:schemeClr val="accent4">
                    <a:lumMod val="75000"/>
                  </a:schemeClr>
                </a:solidFill>
              </a:rPr>
              <a:t>Parameter </a:t>
            </a:r>
            <a:r>
              <a:rPr lang="de-AT" sz="2000" b="1" dirty="0" err="1" smtClean="0">
                <a:solidFill>
                  <a:schemeClr val="accent4">
                    <a:lumMod val="75000"/>
                  </a:schemeClr>
                </a:solidFill>
              </a:rPr>
              <a:t>Uncertainties</a:t>
            </a:r>
            <a:endParaRPr lang="de-AT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AT" sz="2000" b="1" dirty="0" smtClean="0">
                <a:solidFill>
                  <a:schemeClr val="accent1"/>
                </a:solidFill>
              </a:rPr>
              <a:t>	         </a:t>
            </a:r>
            <a:r>
              <a:rPr lang="de-AT" sz="2000" b="1" dirty="0" smtClean="0">
                <a:solidFill>
                  <a:srgbClr val="FF0000"/>
                </a:solidFill>
              </a:rPr>
              <a:t>B                                          </a:t>
            </a:r>
            <a:r>
              <a:rPr lang="de-AT" sz="2000" b="1" dirty="0" smtClean="0">
                <a:solidFill>
                  <a:srgbClr val="92D050"/>
                </a:solidFill>
              </a:rPr>
              <a:t>A</a:t>
            </a:r>
            <a:r>
              <a:rPr lang="de-AT" sz="2000" b="1" baseline="-25000" dirty="0" smtClean="0">
                <a:solidFill>
                  <a:srgbClr val="92D050"/>
                </a:solidFill>
              </a:rPr>
              <a:t>0</a:t>
            </a:r>
            <a:r>
              <a:rPr lang="de-AT" sz="2000" b="1" baseline="30000" dirty="0" smtClean="0">
                <a:solidFill>
                  <a:srgbClr val="92D050"/>
                </a:solidFill>
              </a:rPr>
              <a:t>MD </a:t>
            </a:r>
            <a:r>
              <a:rPr lang="de-AT" sz="2000" b="1" baseline="30000" dirty="0" smtClean="0">
                <a:solidFill>
                  <a:srgbClr val="00B050"/>
                </a:solidFill>
              </a:rPr>
              <a:t>			</a:t>
            </a:r>
            <a:r>
              <a:rPr lang="de-AT" sz="2000" b="1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de-AT" sz="2000" b="1" baseline="-25000" dirty="0" smtClean="0">
                <a:solidFill>
                  <a:schemeClr val="accent4">
                    <a:lumMod val="75000"/>
                  </a:schemeClr>
                </a:solidFill>
              </a:rPr>
              <a:t>0</a:t>
            </a:r>
            <a:r>
              <a:rPr lang="de-AT" sz="2000" b="1" baseline="30000" dirty="0" smtClean="0">
                <a:solidFill>
                  <a:schemeClr val="accent4">
                    <a:lumMod val="75000"/>
                  </a:schemeClr>
                </a:solidFill>
              </a:rPr>
              <a:t>PU</a:t>
            </a:r>
            <a:endParaRPr lang="de-AT" sz="20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786314" y="350043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x</a:t>
            </a:r>
            <a:r>
              <a:rPr lang="de-AT" sz="2000" baseline="-25000" dirty="0" smtClean="0"/>
              <a:t>0</a:t>
            </a:r>
            <a:r>
              <a:rPr lang="de-AT" sz="2000" dirty="0" smtClean="0"/>
              <a:t>  </a:t>
            </a:r>
            <a:r>
              <a:rPr lang="de-AT" sz="2000" dirty="0" err="1" smtClean="0"/>
              <a:t>around</a:t>
            </a:r>
            <a:r>
              <a:rPr lang="de-AT" sz="2000" dirty="0" smtClean="0"/>
              <a:t> x</a:t>
            </a:r>
            <a:r>
              <a:rPr lang="de-AT" sz="2000" baseline="-25000" dirty="0" smtClean="0"/>
              <a:t> </a:t>
            </a:r>
            <a:r>
              <a:rPr lang="de-AT" sz="2000" dirty="0" err="1" smtClean="0"/>
              <a:t>normally</a:t>
            </a:r>
            <a:r>
              <a:rPr lang="de-AT" sz="2000" dirty="0" smtClean="0"/>
              <a:t> </a:t>
            </a:r>
            <a:r>
              <a:rPr lang="de-AT" sz="2000" dirty="0" err="1" smtClean="0"/>
              <a:t>distributed</a:t>
            </a:r>
            <a:r>
              <a:rPr lang="de-AT" sz="2000" dirty="0" smtClean="0"/>
              <a:t>, </a:t>
            </a:r>
            <a:r>
              <a:rPr lang="de-AT" sz="2000" dirty="0" err="1" smtClean="0"/>
              <a:t>if</a:t>
            </a:r>
            <a:r>
              <a:rPr lang="de-AT" sz="2000" dirty="0" smtClean="0"/>
              <a:t> </a:t>
            </a:r>
            <a:r>
              <a:rPr lang="de-AT" sz="2000" dirty="0" err="1" smtClean="0"/>
              <a:t>considering</a:t>
            </a:r>
            <a:endParaRPr lang="de-AT" sz="2000" dirty="0"/>
          </a:p>
        </p:txBody>
      </p:sp>
      <p:cxnSp>
        <p:nvCxnSpPr>
          <p:cNvPr id="43" name="Form 17"/>
          <p:cNvCxnSpPr/>
          <p:nvPr/>
        </p:nvCxnSpPr>
        <p:spPr>
          <a:xfrm rot="5400000">
            <a:off x="2107390" y="4250538"/>
            <a:ext cx="642943" cy="142875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Form 17"/>
          <p:cNvCxnSpPr>
            <a:endCxn id="36" idx="0"/>
          </p:cNvCxnSpPr>
          <p:nvPr/>
        </p:nvCxnSpPr>
        <p:spPr>
          <a:xfrm>
            <a:off x="2500298" y="4000504"/>
            <a:ext cx="2107421" cy="630800"/>
          </a:xfrm>
          <a:prstGeom prst="curvedConnector2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Form 20"/>
          <p:cNvCxnSpPr>
            <a:stCxn id="40" idx="2"/>
            <a:endCxn id="36" idx="0"/>
          </p:cNvCxnSpPr>
          <p:nvPr/>
        </p:nvCxnSpPr>
        <p:spPr>
          <a:xfrm rot="5400000">
            <a:off x="5539237" y="3276806"/>
            <a:ext cx="422980" cy="2286016"/>
          </a:xfrm>
          <a:prstGeom prst="curvedConnector3">
            <a:avLst>
              <a:gd name="adj1" fmla="val 50000"/>
            </a:avLst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Form 20"/>
          <p:cNvCxnSpPr>
            <a:stCxn id="40" idx="2"/>
          </p:cNvCxnSpPr>
          <p:nvPr/>
        </p:nvCxnSpPr>
        <p:spPr>
          <a:xfrm rot="16200000" flipH="1">
            <a:off x="6944067" y="4157991"/>
            <a:ext cx="435121" cy="535785"/>
          </a:xfrm>
          <a:prstGeom prst="curvedConnector2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Form 20"/>
          <p:cNvCxnSpPr>
            <a:endCxn id="40" idx="0"/>
          </p:cNvCxnSpPr>
          <p:nvPr/>
        </p:nvCxnSpPr>
        <p:spPr>
          <a:xfrm rot="10800000" flipV="1">
            <a:off x="6893736" y="3186732"/>
            <a:ext cx="321473" cy="313706"/>
          </a:xfrm>
          <a:prstGeom prst="curvedConnector2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kt 71"/>
          <p:cNvGraphicFramePr>
            <a:graphicFrameLocks noChangeAspect="1"/>
          </p:cNvGraphicFramePr>
          <p:nvPr/>
        </p:nvGraphicFramePr>
        <p:xfrm>
          <a:off x="5857884" y="5500702"/>
          <a:ext cx="2082800" cy="406400"/>
        </p:xfrm>
        <a:graphic>
          <a:graphicData uri="http://schemas.openxmlformats.org/presentationml/2006/ole">
            <p:oleObj spid="_x0000_s33795" name="Formel" r:id="rId5" imgW="2082600" imgH="406080" progId="Equation.DSMT4">
              <p:embed/>
            </p:oleObj>
          </a:graphicData>
        </a:graphic>
      </p:graphicFrame>
      <p:cxnSp>
        <p:nvCxnSpPr>
          <p:cNvPr id="74" name="Form 20"/>
          <p:cNvCxnSpPr/>
          <p:nvPr/>
        </p:nvCxnSpPr>
        <p:spPr>
          <a:xfrm>
            <a:off x="5143506" y="5143514"/>
            <a:ext cx="1071567" cy="428626"/>
          </a:xfrm>
          <a:prstGeom prst="curvedConnector3">
            <a:avLst>
              <a:gd name="adj1" fmla="val 50000"/>
            </a:avLst>
          </a:prstGeom>
          <a:ln w="317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Form 20"/>
          <p:cNvCxnSpPr/>
          <p:nvPr/>
        </p:nvCxnSpPr>
        <p:spPr>
          <a:xfrm rot="16200000" flipH="1">
            <a:off x="7250925" y="5393545"/>
            <a:ext cx="428628" cy="71438"/>
          </a:xfrm>
          <a:prstGeom prst="curvedConnector3">
            <a:avLst>
              <a:gd name="adj1" fmla="val 50000"/>
            </a:avLst>
          </a:prstGeom>
          <a:ln w="317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543" name="Object 7"/>
          <p:cNvGraphicFramePr>
            <a:graphicFrameLocks/>
          </p:cNvGraphicFramePr>
          <p:nvPr/>
        </p:nvGraphicFramePr>
        <p:xfrm>
          <a:off x="223838" y="5418138"/>
          <a:ext cx="5091112" cy="714375"/>
        </p:xfrm>
        <a:graphic>
          <a:graphicData uri="http://schemas.openxmlformats.org/presentationml/2006/ole">
            <p:oleObj spid="_x0000_s33796" name="Formel" r:id="rId6" imgW="5981400" imgH="723600" progId="Equation.DSMT4">
              <p:embed/>
            </p:oleObj>
          </a:graphicData>
        </a:graphic>
      </p:graphicFrame>
      <p:cxnSp>
        <p:nvCxnSpPr>
          <p:cNvPr id="44" name="Gerade Verbindung mit Pfeil 43"/>
          <p:cNvCxnSpPr/>
          <p:nvPr/>
        </p:nvCxnSpPr>
        <p:spPr>
          <a:xfrm rot="5400000">
            <a:off x="1964513" y="5393545"/>
            <a:ext cx="21431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rot="10800000">
            <a:off x="5429256" y="5784865"/>
            <a:ext cx="357190" cy="1588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5" descr="ati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3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12</a:t>
            </a:fld>
            <a:endParaRPr lang="de-AT" dirty="0"/>
          </a:p>
        </p:txBody>
      </p:sp>
      <p:cxnSp>
        <p:nvCxnSpPr>
          <p:cNvPr id="37" name="Gerade Verbindung 36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/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Parameter  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/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41" name="Gerade Verbindung 40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99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tangle 4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FFB51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" name="Picture 5" descr="at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86710" y="-24"/>
            <a:ext cx="135732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Picture 6" descr="TU_Signet_CMYK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71414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In </a:t>
            </a:r>
            <a:r>
              <a:rPr lang="de-AT" sz="3200" b="1" dirty="0" err="1" smtClean="0"/>
              <a:t>Geneus</a:t>
            </a:r>
            <a:r>
              <a:rPr lang="de-AT" sz="3200" b="1" dirty="0" smtClean="0"/>
              <a:t>, </a:t>
            </a:r>
            <a:r>
              <a:rPr lang="de-AT" sz="3200" b="1" dirty="0" err="1" smtClean="0"/>
              <a:t>the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linearized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version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of</a:t>
            </a:r>
            <a:r>
              <a:rPr lang="de-AT" sz="3200" b="1" dirty="0" smtClean="0"/>
              <a:t> </a:t>
            </a:r>
          </a:p>
          <a:p>
            <a:r>
              <a:rPr lang="de-AT" sz="3200" b="1" dirty="0" err="1" smtClean="0"/>
              <a:t>Bayes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theorem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is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implemented</a:t>
            </a:r>
            <a:r>
              <a:rPr lang="de-AT" sz="3200" b="1" dirty="0" smtClean="0"/>
              <a:t>.</a:t>
            </a:r>
            <a:endParaRPr lang="de-AT" sz="3200" b="1" dirty="0"/>
          </a:p>
        </p:txBody>
      </p:sp>
      <p:cxnSp>
        <p:nvCxnSpPr>
          <p:cNvPr id="14" name="Gerade Verbindung 13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kt 40"/>
          <p:cNvGraphicFramePr>
            <a:graphicFrameLocks noChangeAspect="1"/>
          </p:cNvGraphicFramePr>
          <p:nvPr/>
        </p:nvGraphicFramePr>
        <p:xfrm>
          <a:off x="4114800" y="3290888"/>
          <a:ext cx="914400" cy="276225"/>
        </p:xfrm>
        <a:graphic>
          <a:graphicData uri="http://schemas.openxmlformats.org/presentationml/2006/ole">
            <p:oleObj spid="_x0000_s34818" name="Formel" r:id="rId5" imgW="914400" imgH="276480" progId="Equation.DSMT4">
              <p:embed/>
            </p:oleObj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1928794" y="2214554"/>
          <a:ext cx="5283200" cy="2082800"/>
        </p:xfrm>
        <a:graphic>
          <a:graphicData uri="http://schemas.openxmlformats.org/presentationml/2006/ole">
            <p:oleObj spid="_x0000_s34819" name="Formel" r:id="rId6" imgW="5283000" imgH="2120760" progId="Equation.DSMT4">
              <p:embed/>
            </p:oleObj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500034" y="1500174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In </a:t>
            </a:r>
            <a:r>
              <a:rPr lang="de-AT" sz="2000" dirty="0" err="1" smtClean="0"/>
              <a:t>Geneus</a:t>
            </a:r>
            <a:r>
              <a:rPr lang="de-AT" sz="2000" dirty="0" smtClean="0"/>
              <a:t>, </a:t>
            </a:r>
            <a:r>
              <a:rPr lang="de-AT" sz="2000" b="1" dirty="0" err="1" smtClean="0"/>
              <a:t>the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linearized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version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of</a:t>
            </a:r>
            <a:r>
              <a:rPr lang="de-AT" sz="2000" b="1" dirty="0" smtClean="0"/>
              <a:t>  </a:t>
            </a:r>
            <a:r>
              <a:rPr lang="de-AT" sz="2000" b="1" dirty="0" err="1" smtClean="0"/>
              <a:t>Bayes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theorem</a:t>
            </a:r>
            <a:r>
              <a:rPr lang="de-AT" sz="2000" b="1" dirty="0" smtClean="0"/>
              <a:t> </a:t>
            </a:r>
            <a:r>
              <a:rPr lang="de-AT" sz="2000" dirty="0" err="1" smtClean="0"/>
              <a:t>is</a:t>
            </a:r>
            <a:r>
              <a:rPr lang="de-AT" sz="2000" dirty="0" smtClean="0"/>
              <a:t> </a:t>
            </a:r>
            <a:r>
              <a:rPr lang="de-AT" sz="2000" dirty="0" err="1" smtClean="0"/>
              <a:t>implemented</a:t>
            </a:r>
            <a:endParaRPr lang="de-AT" sz="2000" dirty="0"/>
          </a:p>
        </p:txBody>
      </p:sp>
      <p:sp>
        <p:nvSpPr>
          <p:cNvPr id="17" name="Textfeld 16"/>
          <p:cNvSpPr txBox="1"/>
          <p:nvPr/>
        </p:nvSpPr>
        <p:spPr>
          <a:xfrm>
            <a:off x="571472" y="4854371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Every update </a:t>
            </a:r>
            <a:r>
              <a:rPr lang="de-AT" sz="2000" dirty="0" err="1" smtClean="0"/>
              <a:t>step</a:t>
            </a:r>
            <a:r>
              <a:rPr lang="de-AT" sz="2000" dirty="0" smtClean="0"/>
              <a:t> </a:t>
            </a:r>
            <a:r>
              <a:rPr lang="de-AT" sz="2000" dirty="0" err="1" smtClean="0"/>
              <a:t>corresponds</a:t>
            </a:r>
            <a:r>
              <a:rPr lang="de-AT" sz="2000" dirty="0" smtClean="0"/>
              <a:t> </a:t>
            </a:r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inclusion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one</a:t>
            </a:r>
            <a:r>
              <a:rPr lang="de-AT" sz="2000" dirty="0" smtClean="0"/>
              <a:t> large experimental block </a:t>
            </a:r>
            <a:r>
              <a:rPr lang="de-AT" sz="2000" dirty="0" err="1" smtClean="0"/>
              <a:t>covariance</a:t>
            </a:r>
            <a:r>
              <a:rPr lang="de-AT" sz="2000" dirty="0" smtClean="0"/>
              <a:t> </a:t>
            </a:r>
            <a:r>
              <a:rPr lang="de-AT" sz="2000" dirty="0" err="1" smtClean="0"/>
              <a:t>matrix</a:t>
            </a:r>
            <a:r>
              <a:rPr lang="de-AT" sz="2000" dirty="0" smtClean="0"/>
              <a:t> B.</a:t>
            </a:r>
            <a:endParaRPr lang="de-AT" sz="2000" dirty="0"/>
          </a:p>
        </p:txBody>
      </p:sp>
      <p:cxnSp>
        <p:nvCxnSpPr>
          <p:cNvPr id="18" name="Gerade Verbindung 17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22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/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Parameter  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/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99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tangle 4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FFB51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" name="Picture 5" descr="at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86710" y="-24"/>
            <a:ext cx="135732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Picture 6" descr="TU_Signet_CMYK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71414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The </a:t>
            </a:r>
            <a:r>
              <a:rPr lang="de-AT" sz="3200" b="1" dirty="0" err="1" smtClean="0"/>
              <a:t>Full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Bayesian</a:t>
            </a:r>
            <a:r>
              <a:rPr lang="de-AT" sz="3200" b="1" dirty="0" smtClean="0"/>
              <a:t> Evaluation </a:t>
            </a:r>
            <a:r>
              <a:rPr lang="de-AT" sz="3200" b="1" dirty="0" err="1" smtClean="0"/>
              <a:t>Technique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can</a:t>
            </a:r>
            <a:r>
              <a:rPr lang="de-AT" sz="3200" b="1" dirty="0" smtClean="0"/>
              <a:t> ‘</a:t>
            </a:r>
            <a:r>
              <a:rPr lang="de-AT" sz="3200" b="1" dirty="0" err="1" smtClean="0"/>
              <a:t>predict</a:t>
            </a:r>
            <a:r>
              <a:rPr lang="de-AT" sz="3200" b="1" dirty="0" smtClean="0"/>
              <a:t>‘ experimental </a:t>
            </a:r>
            <a:r>
              <a:rPr lang="de-AT" sz="3200" b="1" dirty="0" err="1" smtClean="0"/>
              <a:t>data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consistently</a:t>
            </a:r>
            <a:r>
              <a:rPr lang="de-AT" sz="3200" b="1" dirty="0" smtClean="0"/>
              <a:t>.</a:t>
            </a:r>
          </a:p>
        </p:txBody>
      </p:sp>
      <p:graphicFrame>
        <p:nvGraphicFramePr>
          <p:cNvPr id="41" name="Objekt 40"/>
          <p:cNvGraphicFramePr>
            <a:graphicFrameLocks noChangeAspect="1"/>
          </p:cNvGraphicFramePr>
          <p:nvPr/>
        </p:nvGraphicFramePr>
        <p:xfrm>
          <a:off x="4114800" y="3290888"/>
          <a:ext cx="914400" cy="276225"/>
        </p:xfrm>
        <a:graphic>
          <a:graphicData uri="http://schemas.openxmlformats.org/presentationml/2006/ole">
            <p:oleObj spid="_x0000_s36866" name="Formel" r:id="rId5" imgW="914400" imgH="276480" progId="Equation.DSMT4">
              <p:embed/>
            </p:oleObj>
          </a:graphicData>
        </a:graphic>
      </p:graphicFrame>
      <p:pic>
        <p:nvPicPr>
          <p:cNvPr id="13" name="Grafik 12" descr="CompXsPreSmEr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42908" y="1320205"/>
            <a:ext cx="4857752" cy="2357219"/>
          </a:xfrm>
          <a:prstGeom prst="rect">
            <a:avLst/>
          </a:prstGeom>
        </p:spPr>
      </p:pic>
      <p:pic>
        <p:nvPicPr>
          <p:cNvPr id="16" name="Grafik 15" descr="CompXsPreDiag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3643314"/>
            <a:ext cx="4846005" cy="2386616"/>
          </a:xfrm>
          <a:prstGeom prst="rect">
            <a:avLst/>
          </a:prstGeom>
        </p:spPr>
      </p:pic>
      <p:pic>
        <p:nvPicPr>
          <p:cNvPr id="17" name="Grafik 16" descr="CovPreKovDiv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1285860"/>
            <a:ext cx="3367791" cy="2357454"/>
          </a:xfrm>
          <a:prstGeom prst="rect">
            <a:avLst/>
          </a:prstGeom>
        </p:spPr>
      </p:pic>
      <p:pic>
        <p:nvPicPr>
          <p:cNvPr id="18" name="Grafik 17" descr="CovPreDia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3008" y="3643314"/>
            <a:ext cx="3428992" cy="24002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929586" y="2006734"/>
            <a:ext cx="1214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/>
              <a:t>Eval</a:t>
            </a:r>
            <a:r>
              <a:rPr lang="de-AT" sz="2000" dirty="0" smtClean="0"/>
              <a:t>. </a:t>
            </a:r>
            <a:r>
              <a:rPr lang="de-AT" sz="2000" dirty="0" err="1" smtClean="0"/>
              <a:t>with</a:t>
            </a:r>
            <a:r>
              <a:rPr lang="de-AT" sz="2000" dirty="0" smtClean="0"/>
              <a:t> </a:t>
            </a:r>
            <a:r>
              <a:rPr lang="de-AT" sz="2000" dirty="0" err="1" smtClean="0"/>
              <a:t>full</a:t>
            </a:r>
            <a:r>
              <a:rPr lang="de-AT" sz="2000" dirty="0" smtClean="0"/>
              <a:t> </a:t>
            </a:r>
            <a:r>
              <a:rPr lang="de-AT" sz="2000" dirty="0" err="1" smtClean="0"/>
              <a:t>prior</a:t>
            </a:r>
            <a:endParaRPr lang="de-AT" sz="2000" dirty="0"/>
          </a:p>
        </p:txBody>
      </p:sp>
      <p:sp>
        <p:nvSpPr>
          <p:cNvPr id="20" name="TextBox 18"/>
          <p:cNvSpPr txBox="1"/>
          <p:nvPr/>
        </p:nvSpPr>
        <p:spPr>
          <a:xfrm>
            <a:off x="0" y="4342163"/>
            <a:ext cx="1214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/>
              <a:t>Eval</a:t>
            </a:r>
            <a:r>
              <a:rPr lang="de-AT" sz="2000" dirty="0" smtClean="0"/>
              <a:t>. </a:t>
            </a:r>
            <a:r>
              <a:rPr lang="de-AT" sz="2000" dirty="0" err="1" smtClean="0"/>
              <a:t>with</a:t>
            </a:r>
            <a:r>
              <a:rPr lang="de-AT" sz="2000" dirty="0" smtClean="0"/>
              <a:t> diagonal </a:t>
            </a:r>
            <a:r>
              <a:rPr lang="de-AT" sz="2000" dirty="0" err="1" smtClean="0"/>
              <a:t>prior</a:t>
            </a:r>
            <a:endParaRPr lang="de-AT" sz="2000" dirty="0"/>
          </a:p>
        </p:txBody>
      </p:sp>
      <p:cxnSp>
        <p:nvCxnSpPr>
          <p:cNvPr id="14" name="Gerade Verbindung 13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at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cxnSp>
        <p:nvCxnSpPr>
          <p:cNvPr id="24" name="Gerade Verbindung 23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29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/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Parameter  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/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30" name="Gerade Verbindung 29"/>
          <p:cNvCxnSpPr/>
          <p:nvPr/>
        </p:nvCxnSpPr>
        <p:spPr>
          <a:xfrm>
            <a:off x="-71470" y="3643314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99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tangle 4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FFB51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" name="Picture 5" descr="at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86710" y="-24"/>
            <a:ext cx="135732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Picture 6" descr="TU_Signet_CMYK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graphicFrame>
        <p:nvGraphicFramePr>
          <p:cNvPr id="41" name="Objekt 40"/>
          <p:cNvGraphicFramePr>
            <a:graphicFrameLocks noChangeAspect="1"/>
          </p:cNvGraphicFramePr>
          <p:nvPr/>
        </p:nvGraphicFramePr>
        <p:xfrm>
          <a:off x="4114800" y="3290888"/>
          <a:ext cx="914400" cy="276225"/>
        </p:xfrm>
        <a:graphic>
          <a:graphicData uri="http://schemas.openxmlformats.org/presentationml/2006/ole">
            <p:oleObj spid="_x0000_s68610" name="Formel" r:id="rId5" imgW="914400" imgH="276480" progId="Equation.DSMT4">
              <p:embed/>
            </p:oleObj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4114800" y="3290888"/>
          <a:ext cx="914400" cy="276225"/>
        </p:xfrm>
        <a:graphic>
          <a:graphicData uri="http://schemas.openxmlformats.org/presentationml/2006/ole">
            <p:oleObj spid="_x0000_s68611" name="Formel" r:id="rId6" imgW="914400" imgH="276480" progId="Equation.DSMT4">
              <p:embed/>
            </p:oleObj>
          </a:graphicData>
        </a:graphic>
      </p:graphicFrame>
      <p:sp>
        <p:nvSpPr>
          <p:cNvPr id="24" name="TextBox 18"/>
          <p:cNvSpPr txBox="1"/>
          <p:nvPr/>
        </p:nvSpPr>
        <p:spPr>
          <a:xfrm>
            <a:off x="4429124" y="1285860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Cross </a:t>
            </a:r>
            <a:r>
              <a:rPr lang="de-AT" sz="2000" dirty="0" err="1" smtClean="0"/>
              <a:t>sections</a:t>
            </a:r>
            <a:endParaRPr lang="de-AT" sz="2000" dirty="0"/>
          </a:p>
        </p:txBody>
      </p:sp>
      <p:sp>
        <p:nvSpPr>
          <p:cNvPr id="25" name="TextBox 18"/>
          <p:cNvSpPr txBox="1"/>
          <p:nvPr/>
        </p:nvSpPr>
        <p:spPr>
          <a:xfrm>
            <a:off x="-71470" y="3643314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/>
              <a:t>Eval</a:t>
            </a:r>
            <a:r>
              <a:rPr lang="de-AT" sz="2000" dirty="0" smtClean="0"/>
              <a:t>. </a:t>
            </a:r>
            <a:r>
              <a:rPr lang="de-AT" sz="2000" dirty="0" err="1" smtClean="0"/>
              <a:t>with</a:t>
            </a:r>
            <a:r>
              <a:rPr lang="de-AT" sz="2000" dirty="0" smtClean="0"/>
              <a:t> </a:t>
            </a:r>
            <a:r>
              <a:rPr lang="de-AT" sz="2000" dirty="0" err="1" smtClean="0"/>
              <a:t>full</a:t>
            </a:r>
            <a:r>
              <a:rPr lang="de-AT" sz="2000" dirty="0" smtClean="0"/>
              <a:t> </a:t>
            </a:r>
            <a:r>
              <a:rPr lang="de-AT" sz="2000" dirty="0" err="1" smtClean="0"/>
              <a:t>prior</a:t>
            </a:r>
            <a:endParaRPr lang="de-AT" sz="2000" dirty="0" smtClean="0"/>
          </a:p>
        </p:txBody>
      </p:sp>
      <p:pic>
        <p:nvPicPr>
          <p:cNvPr id="29" name="Grafik 28" descr="n,tot_n,elPri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1285860"/>
            <a:ext cx="3643338" cy="233173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4572000" y="285749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Prior (</a:t>
            </a:r>
            <a:r>
              <a:rPr lang="de-AT" sz="2000" dirty="0" err="1" smtClean="0"/>
              <a:t>n,tot;n,el</a:t>
            </a:r>
            <a:r>
              <a:rPr lang="de-AT" sz="2000" dirty="0" smtClean="0"/>
              <a:t>)</a:t>
            </a:r>
            <a:endParaRPr lang="de-AT" sz="2000" dirty="0"/>
          </a:p>
        </p:txBody>
      </p:sp>
      <p:pic>
        <p:nvPicPr>
          <p:cNvPr id="30" name="Grafik 29" descr="n,el_n,elFu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602" y="3657624"/>
            <a:ext cx="3428960" cy="2400272"/>
          </a:xfrm>
          <a:prstGeom prst="rect">
            <a:avLst/>
          </a:prstGeom>
        </p:spPr>
      </p:pic>
      <p:pic>
        <p:nvPicPr>
          <p:cNvPr id="31" name="Grafik 30" descr="n,el_n,elPrio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7686" y="3693320"/>
            <a:ext cx="3357586" cy="23503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786710" y="4133214"/>
            <a:ext cx="1285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Prior </a:t>
            </a:r>
            <a:r>
              <a:rPr lang="de-AT" sz="2000" dirty="0" err="1" smtClean="0"/>
              <a:t>and</a:t>
            </a:r>
            <a:r>
              <a:rPr lang="de-AT" sz="2000" dirty="0" smtClean="0"/>
              <a:t> </a:t>
            </a:r>
            <a:r>
              <a:rPr lang="de-AT" sz="2000" dirty="0" err="1" smtClean="0"/>
              <a:t>eval</a:t>
            </a:r>
            <a:r>
              <a:rPr lang="de-AT" sz="2000" dirty="0" smtClean="0"/>
              <a:t>. </a:t>
            </a:r>
            <a:r>
              <a:rPr lang="de-AT" sz="2000" dirty="0" err="1" smtClean="0"/>
              <a:t>without</a:t>
            </a:r>
            <a:r>
              <a:rPr lang="de-AT" sz="2000" dirty="0" smtClean="0"/>
              <a:t>  </a:t>
            </a:r>
            <a:r>
              <a:rPr lang="de-AT" sz="2000" dirty="0" err="1" smtClean="0"/>
              <a:t>prior</a:t>
            </a:r>
            <a:r>
              <a:rPr lang="de-AT" sz="2000" dirty="0" smtClean="0"/>
              <a:t> </a:t>
            </a:r>
            <a:r>
              <a:rPr lang="de-AT" sz="2000" dirty="0" err="1" smtClean="0"/>
              <a:t>corr</a:t>
            </a:r>
            <a:r>
              <a:rPr lang="de-AT" sz="2000" dirty="0" smtClean="0"/>
              <a:t>. </a:t>
            </a:r>
            <a:r>
              <a:rPr lang="de-AT" sz="2000" dirty="0" err="1" smtClean="0"/>
              <a:t>between</a:t>
            </a:r>
            <a:r>
              <a:rPr lang="de-AT" sz="2000" dirty="0" smtClean="0"/>
              <a:t> </a:t>
            </a:r>
            <a:r>
              <a:rPr lang="de-AT" sz="2000" dirty="0" err="1" smtClean="0"/>
              <a:t>channels</a:t>
            </a:r>
            <a:endParaRPr lang="de-AT" sz="2000" dirty="0" smtClean="0"/>
          </a:p>
        </p:txBody>
      </p:sp>
      <p:pic>
        <p:nvPicPr>
          <p:cNvPr id="33" name="Grafik 32" descr="CompXselDet.eps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42908" y="1357298"/>
            <a:ext cx="4572001" cy="2286016"/>
          </a:xfrm>
          <a:prstGeom prst="rect">
            <a:avLst/>
          </a:prstGeom>
        </p:spPr>
      </p:pic>
      <p:pic>
        <p:nvPicPr>
          <p:cNvPr id="32" name="Picture 5" descr="at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cxnSp>
        <p:nvCxnSpPr>
          <p:cNvPr id="34" name="Gerade Verbindung 33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/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Parameter  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/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38" name="Gerade Verbindung 37"/>
          <p:cNvCxnSpPr/>
          <p:nvPr/>
        </p:nvCxnSpPr>
        <p:spPr>
          <a:xfrm>
            <a:off x="-71470" y="3643314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1"/>
          <p:cNvSpPr txBox="1"/>
          <p:nvPr/>
        </p:nvSpPr>
        <p:spPr>
          <a:xfrm>
            <a:off x="285720" y="71414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err="1" smtClean="0"/>
              <a:t>By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cross-channel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corr</a:t>
            </a:r>
            <a:r>
              <a:rPr lang="de-AT" sz="3200" b="1" dirty="0" smtClean="0"/>
              <a:t>. </a:t>
            </a:r>
            <a:r>
              <a:rPr lang="de-AT" sz="3200" b="1" dirty="0" err="1" smtClean="0"/>
              <a:t>uncertainties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of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diff</a:t>
            </a:r>
            <a:r>
              <a:rPr lang="de-AT" sz="3200" b="1" dirty="0" smtClean="0"/>
              <a:t>. </a:t>
            </a:r>
            <a:r>
              <a:rPr lang="de-AT" sz="3200" b="1" dirty="0" err="1" smtClean="0"/>
              <a:t>channels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than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exp</a:t>
            </a:r>
            <a:r>
              <a:rPr lang="de-AT" sz="3200" b="1" dirty="0" smtClean="0"/>
              <a:t>. </a:t>
            </a:r>
            <a:r>
              <a:rPr lang="de-AT" sz="3200" b="1" dirty="0" err="1" smtClean="0"/>
              <a:t>included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are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reduced</a:t>
            </a:r>
            <a:r>
              <a:rPr lang="de-AT" sz="3200" b="1" dirty="0" smtClean="0"/>
              <a:t>.</a:t>
            </a:r>
          </a:p>
        </p:txBody>
      </p:sp>
      <p:sp>
        <p:nvSpPr>
          <p:cNvPr id="40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15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/>
          <p:cNvSpPr/>
          <p:nvPr/>
        </p:nvSpPr>
        <p:spPr>
          <a:xfrm>
            <a:off x="0" y="6215082"/>
            <a:ext cx="9144000" cy="128586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1" name="Rechteck 60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6" descr="TU_Signet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sp>
        <p:nvSpPr>
          <p:cNvPr id="36" name="Rechteck 35"/>
          <p:cNvSpPr/>
          <p:nvPr/>
        </p:nvSpPr>
        <p:spPr>
          <a:xfrm>
            <a:off x="571472" y="1428736"/>
            <a:ext cx="8143932" cy="4500594"/>
          </a:xfrm>
          <a:prstGeom prst="rect">
            <a:avLst/>
          </a:prstGeom>
          <a:noFill/>
          <a:ln w="76200" cap="flat" cmpd="sng" algn="ctr">
            <a:solidFill>
              <a:schemeClr val="accent4">
                <a:lumMod val="60000"/>
                <a:lumOff val="40000"/>
                <a:alpha val="49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71472" y="142873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GENEUS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GEneral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Nuclear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data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Evaluation </a:t>
            </a: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and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Uncertainty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System</a:t>
            </a:r>
            <a:endParaRPr kumimoji="0" lang="de-AT" sz="2400" b="1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0166" y="2285992"/>
            <a:ext cx="1357322" cy="71438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643042" y="2285992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Nuclear</a:t>
            </a:r>
            <a:endParaRPr kumimoji="0" lang="de-AT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Model 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3643306" y="2285992"/>
            <a:ext cx="1571636" cy="71438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571868" y="2285992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Parameter </a:t>
            </a:r>
            <a:r>
              <a:rPr kumimoji="0" lang="de-AT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Uncertainties</a:t>
            </a:r>
            <a: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de-AT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6500826" y="2285992"/>
            <a:ext cx="1143008" cy="714380"/>
          </a:xfrm>
          <a:prstGeom prst="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572264" y="2285992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Model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Defects</a:t>
            </a:r>
            <a:endParaRPr kumimoji="0" lang="de-AT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2428860" y="3000372"/>
            <a:ext cx="1071570" cy="85725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5" name="Gerade Verbindung mit Pfeil 44"/>
          <p:cNvCxnSpPr>
            <a:endCxn id="48" idx="0"/>
          </p:cNvCxnSpPr>
          <p:nvPr/>
        </p:nvCxnSpPr>
        <p:spPr>
          <a:xfrm rot="5400000">
            <a:off x="3679820" y="3234079"/>
            <a:ext cx="857256" cy="3587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6" name="Gerade Verbindung mit Pfeil 45"/>
          <p:cNvCxnSpPr/>
          <p:nvPr/>
        </p:nvCxnSpPr>
        <p:spPr>
          <a:xfrm rot="10800000" flipV="1">
            <a:off x="4357686" y="2857496"/>
            <a:ext cx="2143140" cy="10001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7" name="Rechteck 46"/>
          <p:cNvSpPr/>
          <p:nvPr/>
        </p:nvSpPr>
        <p:spPr>
          <a:xfrm>
            <a:off x="3286116" y="3857628"/>
            <a:ext cx="1285884" cy="928694"/>
          </a:xfrm>
          <a:prstGeom prst="rect">
            <a:avLst/>
          </a:prstGeom>
          <a:solidFill>
            <a:srgbClr val="FFC000">
              <a:alpha val="78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286116" y="3842097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Linearized</a:t>
            </a:r>
            <a:endParaRPr kumimoji="0" lang="de-AT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Bayesian</a:t>
            </a:r>
            <a:endParaRPr kumimoji="0" lang="de-AT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Update </a:t>
            </a:r>
            <a:endParaRPr kumimoji="0" lang="de-AT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5715008" y="3500438"/>
            <a:ext cx="1857388" cy="714380"/>
          </a:xfrm>
          <a:prstGeom prst="rect">
            <a:avLst/>
          </a:prstGeom>
          <a:solidFill>
            <a:srgbClr val="FF0000">
              <a:alpha val="62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786446" y="350043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Experimental Cross </a:t>
            </a:r>
            <a:r>
              <a:rPr kumimoji="0" lang="de-A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Sections</a:t>
            </a: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5715008" y="4357694"/>
            <a:ext cx="1500198" cy="1000132"/>
          </a:xfrm>
          <a:prstGeom prst="rect">
            <a:avLst/>
          </a:prstGeom>
          <a:solidFill>
            <a:srgbClr val="FF0000">
              <a:alpha val="62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5786446" y="4357694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Experiment </a:t>
            </a:r>
            <a:r>
              <a:rPr kumimoji="0" lang="de-AT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Covariance</a:t>
            </a: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de-AT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Estimation</a:t>
            </a: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53" name="Gerade Verbindung mit Pfeil 52"/>
          <p:cNvCxnSpPr/>
          <p:nvPr/>
        </p:nvCxnSpPr>
        <p:spPr>
          <a:xfrm rot="10800000" flipV="1">
            <a:off x="4572001" y="3854380"/>
            <a:ext cx="1143008" cy="28899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4" name="Gerade Verbindung mit Pfeil 53"/>
          <p:cNvCxnSpPr>
            <a:stCxn id="51" idx="1"/>
          </p:cNvCxnSpPr>
          <p:nvPr/>
        </p:nvCxnSpPr>
        <p:spPr>
          <a:xfrm rot="10800000">
            <a:off x="4572000" y="4429138"/>
            <a:ext cx="1143008" cy="42862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5" name="Rechteck 54"/>
          <p:cNvSpPr/>
          <p:nvPr/>
        </p:nvSpPr>
        <p:spPr>
          <a:xfrm>
            <a:off x="3428992" y="5072074"/>
            <a:ext cx="1000132" cy="71438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500430" y="5078568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Output 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7" name="Gerade Verbindung mit Pfeil 56"/>
          <p:cNvCxnSpPr/>
          <p:nvPr/>
        </p:nvCxnSpPr>
        <p:spPr>
          <a:xfrm rot="5400000">
            <a:off x="3785387" y="4928402"/>
            <a:ext cx="286551" cy="79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pic>
        <p:nvPicPr>
          <p:cNvPr id="32" name="Picture 5" descr="at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cxnSp>
        <p:nvCxnSpPr>
          <p:cNvPr id="33" name="Gerade Verbindung 32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16</a:t>
            </a:fld>
            <a:endParaRPr lang="de-AT" dirty="0"/>
          </a:p>
        </p:txBody>
      </p:sp>
      <p:cxnSp>
        <p:nvCxnSpPr>
          <p:cNvPr id="35" name="Gerade Verbindung 34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smtClean="0"/>
              <a:t>Parameter  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/>
              <a:t>Uncertainties</a:t>
            </a:r>
            <a:r>
              <a:rPr lang="de-AT" sz="1900" dirty="0" smtClean="0"/>
              <a:t> 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62" name="Gerade Verbindung 61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eck 64"/>
          <p:cNvSpPr/>
          <p:nvPr/>
        </p:nvSpPr>
        <p:spPr>
          <a:xfrm>
            <a:off x="3500430" y="2214554"/>
            <a:ext cx="4286280" cy="11412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" name="Textfeld 65"/>
          <p:cNvSpPr txBox="1"/>
          <p:nvPr/>
        </p:nvSpPr>
        <p:spPr>
          <a:xfrm>
            <a:off x="4214810" y="302889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i="1" dirty="0" smtClean="0"/>
              <a:t>Prior </a:t>
            </a:r>
            <a:r>
              <a:rPr lang="de-AT" sz="2000" b="1" i="1" dirty="0" err="1" smtClean="0"/>
              <a:t>cov</a:t>
            </a:r>
            <a:endParaRPr lang="de-AT" sz="2000" b="1" i="1" dirty="0"/>
          </a:p>
        </p:txBody>
      </p:sp>
      <p:sp>
        <p:nvSpPr>
          <p:cNvPr id="70" name="Titelplatzhalter 1"/>
          <p:cNvSpPr txBox="1">
            <a:spLocks/>
          </p:cNvSpPr>
          <p:nvPr/>
        </p:nvSpPr>
        <p:spPr>
          <a:xfrm>
            <a:off x="242886" y="131762"/>
            <a:ext cx="7258072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he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Full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Bayesian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Evaluation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Technique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is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implemented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in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the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program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GENEUS.</a:t>
            </a:r>
            <a:endParaRPr kumimoji="0" lang="de-A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/>
          <p:cNvSpPr/>
          <p:nvPr/>
        </p:nvSpPr>
        <p:spPr>
          <a:xfrm>
            <a:off x="0" y="6215082"/>
            <a:ext cx="9144000" cy="128586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1" name="Rechteck 60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6" descr="TU_Signet_CMYK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pic>
        <p:nvPicPr>
          <p:cNvPr id="32" name="Picture 5" descr="ati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cxnSp>
        <p:nvCxnSpPr>
          <p:cNvPr id="33" name="Gerade Verbindung 32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17</a:t>
            </a:fld>
            <a:endParaRPr lang="de-AT" dirty="0"/>
          </a:p>
        </p:txBody>
      </p:sp>
      <p:cxnSp>
        <p:nvCxnSpPr>
          <p:cNvPr id="35" name="Gerade Verbindung 34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smtClean="0"/>
              <a:t>Parameter  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/>
              <a:t>Uncertainties</a:t>
            </a:r>
            <a:r>
              <a:rPr lang="de-AT" sz="1900" dirty="0" smtClean="0"/>
              <a:t> 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62" name="Gerade Verbindung 61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Grafik 66" descr="XsTotExp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42908" y="1354184"/>
            <a:ext cx="4912226" cy="2503444"/>
          </a:xfrm>
          <a:prstGeom prst="rect">
            <a:avLst/>
          </a:prstGeom>
        </p:spPr>
      </p:pic>
      <p:sp>
        <p:nvSpPr>
          <p:cNvPr id="68" name="Textfeld 67"/>
          <p:cNvSpPr txBox="1"/>
          <p:nvPr/>
        </p:nvSpPr>
        <p:spPr>
          <a:xfrm>
            <a:off x="4929190" y="1748371"/>
            <a:ext cx="4000528" cy="1323439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  <a:alpha val="7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Model </a:t>
            </a:r>
            <a:r>
              <a:rPr lang="de-AT" sz="2000" b="1" dirty="0" err="1" smtClean="0"/>
              <a:t>deviates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from</a:t>
            </a:r>
            <a:r>
              <a:rPr lang="de-AT" sz="2000" b="1" dirty="0" smtClean="0"/>
              <a:t> experimental </a:t>
            </a:r>
            <a:r>
              <a:rPr lang="de-AT" sz="2000" b="1" dirty="0" err="1" smtClean="0"/>
              <a:t>data</a:t>
            </a:r>
            <a:r>
              <a:rPr lang="de-AT" sz="2000" b="1" dirty="0" smtClean="0"/>
              <a:t> due </a:t>
            </a:r>
            <a:r>
              <a:rPr lang="de-AT" sz="2000" b="1" dirty="0" err="1" smtClean="0"/>
              <a:t>to</a:t>
            </a:r>
            <a:r>
              <a:rPr lang="de-AT" sz="2000" b="1" dirty="0" smtClean="0"/>
              <a:t> limited </a:t>
            </a:r>
            <a:r>
              <a:rPr lang="de-AT" sz="2000" b="1" dirty="0" err="1" smtClean="0"/>
              <a:t>knowledge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of</a:t>
            </a:r>
            <a:r>
              <a:rPr lang="de-AT" sz="2000" b="1" dirty="0" smtClean="0"/>
              <a:t> model </a:t>
            </a:r>
            <a:r>
              <a:rPr lang="de-AT" sz="2000" b="1" dirty="0" err="1" smtClean="0"/>
              <a:t>parameters</a:t>
            </a:r>
            <a:r>
              <a:rPr lang="de-AT" sz="2000" b="1" dirty="0" smtClean="0"/>
              <a:t>,  </a:t>
            </a:r>
            <a:r>
              <a:rPr lang="de-AT" sz="2000" dirty="0" err="1" smtClean="0"/>
              <a:t>considered</a:t>
            </a:r>
            <a:r>
              <a:rPr lang="de-AT" sz="2000" dirty="0" smtClean="0"/>
              <a:t>  in     </a:t>
            </a:r>
            <a:r>
              <a:rPr lang="de-AT" sz="2000" b="1" dirty="0" smtClean="0">
                <a:solidFill>
                  <a:schemeClr val="bg2">
                    <a:lumMod val="50000"/>
                  </a:schemeClr>
                </a:solidFill>
              </a:rPr>
              <a:t>Parameter </a:t>
            </a:r>
            <a:r>
              <a:rPr lang="de-AT" sz="2000" b="1" dirty="0" err="1" smtClean="0">
                <a:solidFill>
                  <a:schemeClr val="bg2">
                    <a:lumMod val="50000"/>
                  </a:schemeClr>
                </a:solidFill>
              </a:rPr>
              <a:t>Uncertainties</a:t>
            </a:r>
            <a:r>
              <a:rPr lang="de-AT" sz="2000" b="1" dirty="0" smtClean="0">
                <a:solidFill>
                  <a:schemeClr val="bg2">
                    <a:lumMod val="50000"/>
                  </a:schemeClr>
                </a:solidFill>
              </a:rPr>
              <a:t> A</a:t>
            </a:r>
            <a:r>
              <a:rPr lang="de-AT" sz="2000" b="1" baseline="-25000" dirty="0" smtClean="0">
                <a:solidFill>
                  <a:schemeClr val="bg2">
                    <a:lumMod val="50000"/>
                  </a:schemeClr>
                </a:solidFill>
              </a:rPr>
              <a:t>0</a:t>
            </a:r>
            <a:r>
              <a:rPr lang="de-AT" sz="2000" b="1" baseline="30000" dirty="0" smtClean="0">
                <a:solidFill>
                  <a:schemeClr val="bg2">
                    <a:lumMod val="50000"/>
                  </a:schemeClr>
                </a:solidFill>
              </a:rPr>
              <a:t>PU</a:t>
            </a:r>
            <a:endParaRPr lang="de-AT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" name="Rechteck 68"/>
          <p:cNvSpPr/>
          <p:nvPr/>
        </p:nvSpPr>
        <p:spPr>
          <a:xfrm>
            <a:off x="3000364" y="2500306"/>
            <a:ext cx="857256" cy="68360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70" name="Form 17"/>
          <p:cNvCxnSpPr>
            <a:stCxn id="69" idx="3"/>
            <a:endCxn id="68" idx="1"/>
          </p:cNvCxnSpPr>
          <p:nvPr/>
        </p:nvCxnSpPr>
        <p:spPr>
          <a:xfrm flipV="1">
            <a:off x="3857620" y="2410091"/>
            <a:ext cx="1071570" cy="432016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8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itelplatzhalter 1"/>
          <p:cNvSpPr txBox="1">
            <a:spLocks/>
          </p:cNvSpPr>
          <p:nvPr/>
        </p:nvSpPr>
        <p:spPr>
          <a:xfrm>
            <a:off x="214282" y="131762"/>
            <a:ext cx="7715304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Parameter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Uncertainties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accou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nt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for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the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limited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knowledge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of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the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model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parameters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.</a:t>
            </a:r>
            <a:endParaRPr kumimoji="0" lang="de-A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75" name="Textplatzhalter 2"/>
          <p:cNvSpPr txBox="1">
            <a:spLocks/>
          </p:cNvSpPr>
          <p:nvPr/>
        </p:nvSpPr>
        <p:spPr>
          <a:xfrm>
            <a:off x="457200" y="4089423"/>
            <a:ext cx="8229600" cy="226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6350">
              <a:buFont typeface="Arial" pitchFamily="34" charset="0"/>
              <a:buChar char="•"/>
            </a:pPr>
            <a:r>
              <a:rPr lang="de-AT" sz="2000" dirty="0" smtClean="0"/>
              <a:t> </a:t>
            </a:r>
            <a:r>
              <a:rPr lang="de-AT" sz="2000" dirty="0" err="1" smtClean="0"/>
              <a:t>are</a:t>
            </a:r>
            <a:r>
              <a:rPr lang="de-AT" sz="2000" dirty="0" smtClean="0"/>
              <a:t> </a:t>
            </a:r>
            <a:r>
              <a:rPr lang="de-AT" sz="2000" dirty="0" err="1" smtClean="0"/>
              <a:t>calculated</a:t>
            </a:r>
            <a:r>
              <a:rPr lang="de-AT" sz="2000" dirty="0" smtClean="0"/>
              <a:t> </a:t>
            </a:r>
            <a:r>
              <a:rPr lang="de-AT" sz="2000" dirty="0" err="1" smtClean="0"/>
              <a:t>by</a:t>
            </a:r>
            <a:r>
              <a:rPr lang="de-AT" sz="2000" dirty="0" smtClean="0"/>
              <a:t> </a:t>
            </a:r>
            <a:r>
              <a:rPr lang="de-AT" sz="2000" dirty="0" err="1" smtClean="0"/>
              <a:t>means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Monte Carlo </a:t>
            </a:r>
            <a:r>
              <a:rPr lang="de-AT" sz="2000" dirty="0" err="1" smtClean="0"/>
              <a:t>variation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parameters</a:t>
            </a:r>
            <a:r>
              <a:rPr lang="de-AT" sz="2000" dirty="0" smtClean="0"/>
              <a:t> </a:t>
            </a:r>
            <a:r>
              <a:rPr lang="de-AT" sz="2000" dirty="0" err="1" smtClean="0"/>
              <a:t>a</a:t>
            </a:r>
            <a:r>
              <a:rPr lang="de-AT" sz="2000" baseline="-25000" dirty="0" err="1" smtClean="0"/>
              <a:t>k</a:t>
            </a:r>
            <a:r>
              <a:rPr lang="de-AT" sz="2000" dirty="0" smtClean="0"/>
              <a:t> </a:t>
            </a:r>
            <a:r>
              <a:rPr lang="de-AT" sz="2000" dirty="0" err="1" smtClean="0"/>
              <a:t>within</a:t>
            </a:r>
            <a:r>
              <a:rPr lang="de-AT" sz="2000" dirty="0" smtClean="0"/>
              <a:t> </a:t>
            </a:r>
            <a:r>
              <a:rPr lang="de-AT" sz="2000" dirty="0" err="1" smtClean="0"/>
              <a:t>defined</a:t>
            </a:r>
            <a:r>
              <a:rPr lang="de-AT" sz="2000" dirty="0" smtClean="0"/>
              <a:t> </a:t>
            </a:r>
            <a:r>
              <a:rPr lang="de-AT" sz="2000" dirty="0" err="1" smtClean="0"/>
              <a:t>boundaries</a:t>
            </a:r>
            <a:r>
              <a:rPr lang="de-AT" sz="2000" dirty="0" smtClean="0"/>
              <a:t> </a:t>
            </a:r>
            <a:r>
              <a:rPr lang="de-AT" sz="2000" dirty="0" err="1" smtClean="0"/>
              <a:t>following</a:t>
            </a:r>
            <a:r>
              <a:rPr lang="de-AT" sz="2000" dirty="0" smtClean="0"/>
              <a:t> different </a:t>
            </a:r>
            <a:r>
              <a:rPr lang="de-AT" sz="2000" dirty="0" err="1" smtClean="0"/>
              <a:t>distribution</a:t>
            </a:r>
            <a:r>
              <a:rPr lang="de-AT" sz="2000" dirty="0" smtClean="0"/>
              <a:t> </a:t>
            </a:r>
            <a:r>
              <a:rPr lang="de-AT" sz="2000" dirty="0" err="1" smtClean="0"/>
              <a:t>functions</a:t>
            </a:r>
            <a:r>
              <a:rPr lang="de-AT" sz="2000" dirty="0" smtClean="0"/>
              <a:t>.</a:t>
            </a:r>
          </a:p>
          <a:p>
            <a:pPr marL="457200" indent="-6350">
              <a:buFont typeface="Arial" pitchFamily="34" charset="0"/>
              <a:buChar char="•"/>
            </a:pPr>
            <a:endParaRPr lang="de-AT" sz="2000" dirty="0" smtClean="0"/>
          </a:p>
          <a:p>
            <a:pPr marL="457200" indent="-6350">
              <a:buFont typeface="Arial" pitchFamily="34" charset="0"/>
              <a:buChar char="•"/>
            </a:pPr>
            <a:endParaRPr lang="de-AT" sz="2000" dirty="0" smtClean="0"/>
          </a:p>
          <a:p>
            <a:pPr marL="457200" indent="-6350">
              <a:buFont typeface="Arial" pitchFamily="34" charset="0"/>
              <a:buChar char="•"/>
            </a:pPr>
            <a:r>
              <a:rPr lang="de-AT" sz="2000" dirty="0" smtClean="0"/>
              <a:t> </a:t>
            </a:r>
            <a:r>
              <a:rPr lang="de-AT" sz="2000" b="1" dirty="0" err="1" smtClean="0"/>
              <a:t>parameter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boundaries</a:t>
            </a:r>
            <a:r>
              <a:rPr lang="de-AT" sz="2000" b="1" dirty="0" smtClean="0"/>
              <a:t> must </a:t>
            </a:r>
            <a:r>
              <a:rPr lang="de-AT" sz="2000" b="1" dirty="0" err="1" smtClean="0"/>
              <a:t>be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chosen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relatively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broad</a:t>
            </a:r>
            <a:r>
              <a:rPr lang="de-AT" sz="2000" b="1" dirty="0" smtClean="0"/>
              <a:t>  </a:t>
            </a:r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de-AT" sz="2000" dirty="0" err="1" smtClean="0"/>
              <a:t>conform</a:t>
            </a:r>
            <a:r>
              <a:rPr lang="de-AT" sz="2000" dirty="0" smtClean="0"/>
              <a:t> </a:t>
            </a:r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required</a:t>
            </a:r>
            <a:r>
              <a:rPr lang="de-AT" sz="2000" dirty="0" smtClean="0"/>
              <a:t> </a:t>
            </a:r>
            <a:r>
              <a:rPr lang="de-AT" sz="2000" dirty="0" err="1" smtClean="0"/>
              <a:t>complete</a:t>
            </a:r>
            <a:r>
              <a:rPr lang="de-AT" sz="2000" dirty="0" smtClean="0"/>
              <a:t> </a:t>
            </a:r>
            <a:r>
              <a:rPr lang="de-AT" sz="2000" dirty="0" err="1" smtClean="0"/>
              <a:t>ignorance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prior</a:t>
            </a:r>
            <a:r>
              <a:rPr lang="de-AT" sz="2000" dirty="0" smtClean="0"/>
              <a:t> </a:t>
            </a:r>
            <a:r>
              <a:rPr lang="de-AT" sz="2000" dirty="0" err="1" smtClean="0"/>
              <a:t>knowledge</a:t>
            </a:r>
            <a:r>
              <a:rPr lang="de-AT" sz="2000" dirty="0" smtClean="0"/>
              <a:t>.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432050" y="4803775"/>
          <a:ext cx="3937000" cy="482600"/>
        </p:xfrm>
        <a:graphic>
          <a:graphicData uri="http://schemas.openxmlformats.org/presentationml/2006/ole">
            <p:oleObj spid="_x0000_s37890" name="Formel" r:id="rId6" imgW="393696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Rechteck 29"/>
          <p:cNvSpPr/>
          <p:nvPr/>
        </p:nvSpPr>
        <p:spPr>
          <a:xfrm>
            <a:off x="0" y="6215082"/>
            <a:ext cx="9144000" cy="128586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428596" y="6357958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18</a:t>
            </a:fld>
            <a:endParaRPr lang="de-AT" dirty="0"/>
          </a:p>
        </p:txBody>
      </p:sp>
      <p:sp>
        <p:nvSpPr>
          <p:cNvPr id="8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6" descr="TU_Signet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cxnSp>
        <p:nvCxnSpPr>
          <p:cNvPr id="10" name="Gerade Verbindung 9"/>
          <p:cNvCxnSpPr/>
          <p:nvPr/>
        </p:nvCxnSpPr>
        <p:spPr>
          <a:xfrm>
            <a:off x="-142908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0" y="378619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7"/>
          <p:cNvSpPr txBox="1">
            <a:spLocks/>
          </p:cNvSpPr>
          <p:nvPr/>
        </p:nvSpPr>
        <p:spPr>
          <a:xfrm>
            <a:off x="-71470" y="1428736"/>
            <a:ext cx="1142976" cy="35719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AT" sz="2200" dirty="0"/>
              <a:t>(</a:t>
            </a:r>
            <a:r>
              <a:rPr lang="de-AT" sz="2200" dirty="0" err="1"/>
              <a:t>n,p</a:t>
            </a:r>
            <a:r>
              <a:rPr lang="el-GR" sz="2200" dirty="0"/>
              <a:t>α</a:t>
            </a:r>
            <a:r>
              <a:rPr lang="de-AT" sz="2200" dirty="0"/>
              <a:t>) </a:t>
            </a:r>
            <a:r>
              <a:rPr lang="de-AT" sz="2200" dirty="0" smtClean="0"/>
              <a:t>xs,</a:t>
            </a:r>
            <a:r>
              <a:rPr lang="de-AT" sz="2200" baseline="30000" dirty="0" smtClean="0"/>
              <a:t>55</a:t>
            </a:r>
            <a:r>
              <a:rPr lang="de-AT" sz="2200" dirty="0" smtClean="0"/>
              <a:t>Mn</a:t>
            </a:r>
            <a:endParaRPr lang="de-AT" sz="22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kumimoji="0" lang="de-AT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 rot="5400000" flipH="1" flipV="1">
            <a:off x="2071670" y="3786190"/>
            <a:ext cx="500066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at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2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18</a:t>
            </a:fld>
            <a:endParaRPr lang="de-AT" dirty="0"/>
          </a:p>
        </p:txBody>
      </p:sp>
      <p:sp>
        <p:nvSpPr>
          <p:cNvPr id="27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smtClean="0"/>
              <a:t>Parameter  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/>
              <a:t>Uncertainties</a:t>
            </a:r>
            <a:r>
              <a:rPr lang="de-AT" sz="1900" dirty="0" smtClean="0"/>
              <a:t> 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29" name="Gerade Verbindung 28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32" descr="Mn55NPAIntersecErro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138" y="3857629"/>
            <a:ext cx="3571200" cy="2286016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4786314" y="1561446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/>
              <a:t>If</a:t>
            </a:r>
            <a:r>
              <a:rPr lang="de-AT" sz="2000" dirty="0" smtClean="0"/>
              <a:t> all </a:t>
            </a:r>
            <a:r>
              <a:rPr lang="de-AT" sz="2000" dirty="0" err="1" smtClean="0"/>
              <a:t>important</a:t>
            </a:r>
            <a:r>
              <a:rPr lang="de-AT" sz="2000" dirty="0" smtClean="0"/>
              <a:t> </a:t>
            </a:r>
            <a:r>
              <a:rPr lang="de-AT" sz="2000" dirty="0" err="1" smtClean="0"/>
              <a:t>parameters</a:t>
            </a:r>
            <a:r>
              <a:rPr lang="de-AT" sz="2000" dirty="0" smtClean="0"/>
              <a:t> </a:t>
            </a:r>
            <a:r>
              <a:rPr lang="de-AT" sz="2000" dirty="0" err="1" smtClean="0"/>
              <a:t>for</a:t>
            </a:r>
            <a:r>
              <a:rPr lang="de-AT" sz="2000" dirty="0" smtClean="0"/>
              <a:t> (</a:t>
            </a:r>
            <a:r>
              <a:rPr lang="de-AT" sz="2000" dirty="0" err="1" smtClean="0"/>
              <a:t>n,p</a:t>
            </a:r>
            <a:r>
              <a:rPr lang="el-GR" sz="2000" dirty="0" smtClean="0"/>
              <a:t>α</a:t>
            </a:r>
            <a:r>
              <a:rPr lang="de-AT" sz="2000" dirty="0" smtClean="0"/>
              <a:t>)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baseline="30000" dirty="0" smtClean="0"/>
              <a:t>55</a:t>
            </a:r>
            <a:r>
              <a:rPr lang="de-AT" sz="2000" dirty="0" smtClean="0"/>
              <a:t>Mn </a:t>
            </a:r>
            <a:r>
              <a:rPr lang="de-AT" sz="2000" dirty="0" err="1" smtClean="0"/>
              <a:t>were</a:t>
            </a:r>
            <a:r>
              <a:rPr lang="de-AT" sz="2000" dirty="0" smtClean="0"/>
              <a:t> </a:t>
            </a:r>
            <a:r>
              <a:rPr lang="de-AT" sz="2000" dirty="0" err="1" smtClean="0"/>
              <a:t>varied</a:t>
            </a:r>
            <a:r>
              <a:rPr lang="de-AT" sz="2000" dirty="0" smtClean="0"/>
              <a:t> </a:t>
            </a:r>
            <a:r>
              <a:rPr lang="de-AT" sz="2000" dirty="0" err="1" smtClean="0"/>
              <a:t>for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Parameter </a:t>
            </a:r>
            <a:r>
              <a:rPr lang="de-AT" sz="2000" dirty="0" err="1" smtClean="0"/>
              <a:t>Uncertainties</a:t>
            </a:r>
            <a:r>
              <a:rPr lang="de-AT" sz="2000" dirty="0" smtClean="0"/>
              <a:t>,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prior</a:t>
            </a:r>
            <a:r>
              <a:rPr lang="de-AT" sz="2000" dirty="0" smtClean="0"/>
              <a:t> relative </a:t>
            </a:r>
            <a:r>
              <a:rPr lang="de-AT" sz="2000" dirty="0" err="1" smtClean="0"/>
              <a:t>errors</a:t>
            </a:r>
            <a:r>
              <a:rPr lang="de-AT" sz="2000" dirty="0" smtClean="0"/>
              <a:t> </a:t>
            </a:r>
            <a:r>
              <a:rPr lang="de-AT" sz="2000" dirty="0" err="1" smtClean="0"/>
              <a:t>corresponded</a:t>
            </a:r>
            <a:r>
              <a:rPr lang="de-AT" sz="2000" dirty="0" smtClean="0"/>
              <a:t> </a:t>
            </a:r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experimental </a:t>
            </a:r>
            <a:r>
              <a:rPr lang="de-AT" sz="2000" dirty="0" err="1" smtClean="0"/>
              <a:t>ones</a:t>
            </a:r>
            <a:r>
              <a:rPr lang="de-AT" sz="2000" dirty="0" smtClean="0"/>
              <a:t>. The </a:t>
            </a:r>
            <a:r>
              <a:rPr lang="de-AT" sz="2000" dirty="0" err="1" smtClean="0"/>
              <a:t>evaluation</a:t>
            </a:r>
            <a:r>
              <a:rPr lang="de-AT" sz="2000" dirty="0" smtClean="0"/>
              <a:t> </a:t>
            </a:r>
            <a:r>
              <a:rPr lang="de-AT" sz="2000" dirty="0" err="1" smtClean="0"/>
              <a:t>yields</a:t>
            </a:r>
            <a:r>
              <a:rPr lang="de-AT" sz="2000" dirty="0" smtClean="0"/>
              <a:t> </a:t>
            </a:r>
            <a:r>
              <a:rPr lang="de-AT" sz="2000" dirty="0" err="1" smtClean="0"/>
              <a:t>reasonable</a:t>
            </a:r>
            <a:r>
              <a:rPr lang="de-AT" sz="2000" dirty="0" smtClean="0"/>
              <a:t> </a:t>
            </a:r>
            <a:r>
              <a:rPr lang="de-AT" sz="2000" dirty="0" err="1" smtClean="0"/>
              <a:t>results</a:t>
            </a:r>
            <a:r>
              <a:rPr lang="de-AT" sz="2000" dirty="0" smtClean="0"/>
              <a:t>.</a:t>
            </a:r>
            <a:endParaRPr lang="de-AT" sz="2000" dirty="0"/>
          </a:p>
        </p:txBody>
      </p:sp>
      <p:sp>
        <p:nvSpPr>
          <p:cNvPr id="21" name="Titelplatzhalter 1"/>
          <p:cNvSpPr txBox="1">
            <a:spLocks/>
          </p:cNvSpPr>
          <p:nvPr/>
        </p:nvSpPr>
        <p:spPr>
          <a:xfrm>
            <a:off x="214282" y="142852"/>
            <a:ext cx="8001056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de-AT" sz="3200" b="1" dirty="0" err="1" smtClean="0">
                <a:ea typeface="+mj-ea"/>
                <a:cs typeface="Estrangelo Edessa" pitchFamily="66" charset="0"/>
              </a:rPr>
              <a:t>It‘s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crucial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to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chose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the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right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parameter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 </a:t>
            </a:r>
          </a:p>
          <a:p>
            <a:pPr lvl="0">
              <a:spcBef>
                <a:spcPct val="0"/>
              </a:spcBef>
              <a:defRPr/>
            </a:pPr>
            <a:r>
              <a:rPr lang="de-AT" sz="3200" b="1" dirty="0" err="1" smtClean="0">
                <a:ea typeface="+mj-ea"/>
                <a:cs typeface="Estrangelo Edessa" pitchFamily="66" charset="0"/>
              </a:rPr>
              <a:t>space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for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the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parameter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uncertainties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.</a:t>
            </a:r>
            <a:endParaRPr kumimoji="0" lang="de-A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Estrangelo Edessa" pitchFamily="66" charset="0"/>
            </a:endParaRPr>
          </a:p>
        </p:txBody>
      </p:sp>
      <p:pic>
        <p:nvPicPr>
          <p:cNvPr id="22" name="Grafik 5" descr="Mn55NPAFinSic.eps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7925" y="1428736"/>
            <a:ext cx="3582637" cy="2286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5" name="Grafik 24" descr="RelErrNPANEW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9362" y="3857628"/>
            <a:ext cx="3571200" cy="2286000"/>
          </a:xfrm>
          <a:prstGeom prst="rect">
            <a:avLst/>
          </a:prstGeom>
        </p:spPr>
      </p:pic>
      <p:cxnSp>
        <p:nvCxnSpPr>
          <p:cNvPr id="31" name="Gerade Verbindung 30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/>
          <p:cNvSpPr/>
          <p:nvPr/>
        </p:nvSpPr>
        <p:spPr>
          <a:xfrm>
            <a:off x="0" y="6215082"/>
            <a:ext cx="9144000" cy="128586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0" name="Rechteck 59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6" descr="TU_Signet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sp>
        <p:nvSpPr>
          <p:cNvPr id="36" name="Rechteck 35"/>
          <p:cNvSpPr/>
          <p:nvPr/>
        </p:nvSpPr>
        <p:spPr>
          <a:xfrm>
            <a:off x="571472" y="1428736"/>
            <a:ext cx="8143932" cy="4500594"/>
          </a:xfrm>
          <a:prstGeom prst="rect">
            <a:avLst/>
          </a:prstGeom>
          <a:noFill/>
          <a:ln w="76200" cap="flat" cmpd="sng" algn="ctr">
            <a:solidFill>
              <a:schemeClr val="accent1">
                <a:lumMod val="40000"/>
                <a:lumOff val="60000"/>
                <a:alpha val="63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71472" y="142873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GENEUS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GEneral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Nuclear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data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Evaluation </a:t>
            </a: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and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Uncertainty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System</a:t>
            </a:r>
            <a:endParaRPr kumimoji="0" lang="de-AT" sz="2400" b="1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0166" y="2285992"/>
            <a:ext cx="1357322" cy="71438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643042" y="2285992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Nuclear</a:t>
            </a:r>
            <a:endParaRPr kumimoji="0" lang="de-AT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Model 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3643306" y="2285992"/>
            <a:ext cx="1571636" cy="71438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571868" y="2285992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Parameter </a:t>
            </a:r>
            <a:r>
              <a:rPr kumimoji="0" lang="de-AT" sz="20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Uncertainties</a:t>
            </a:r>
            <a:r>
              <a:rPr kumimoji="0" lang="de-AT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de-AT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6500826" y="2285992"/>
            <a:ext cx="1143008" cy="714380"/>
          </a:xfrm>
          <a:prstGeom prst="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572264" y="2285992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Model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Defects</a:t>
            </a:r>
            <a:endParaRPr kumimoji="0" lang="de-AT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2428860" y="3000372"/>
            <a:ext cx="1071570" cy="85725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5" name="Gerade Verbindung mit Pfeil 44"/>
          <p:cNvCxnSpPr>
            <a:endCxn id="48" idx="0"/>
          </p:cNvCxnSpPr>
          <p:nvPr/>
        </p:nvCxnSpPr>
        <p:spPr>
          <a:xfrm rot="5400000">
            <a:off x="3679820" y="3234079"/>
            <a:ext cx="857256" cy="3587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6" name="Gerade Verbindung mit Pfeil 45"/>
          <p:cNvCxnSpPr/>
          <p:nvPr/>
        </p:nvCxnSpPr>
        <p:spPr>
          <a:xfrm rot="10800000" flipV="1">
            <a:off x="4357686" y="2857496"/>
            <a:ext cx="2143140" cy="10001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7" name="Rechteck 46"/>
          <p:cNvSpPr/>
          <p:nvPr/>
        </p:nvSpPr>
        <p:spPr>
          <a:xfrm>
            <a:off x="3286116" y="3857628"/>
            <a:ext cx="1285884" cy="928694"/>
          </a:xfrm>
          <a:prstGeom prst="rect">
            <a:avLst/>
          </a:prstGeom>
          <a:solidFill>
            <a:srgbClr val="FFC000">
              <a:alpha val="78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286116" y="3842097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Linearized</a:t>
            </a:r>
            <a:endParaRPr kumimoji="0" lang="de-AT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Bayesian</a:t>
            </a:r>
            <a:endParaRPr kumimoji="0" lang="de-AT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Update </a:t>
            </a:r>
            <a:endParaRPr kumimoji="0" lang="de-AT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5715008" y="3500438"/>
            <a:ext cx="1857388" cy="714380"/>
          </a:xfrm>
          <a:prstGeom prst="rect">
            <a:avLst/>
          </a:prstGeom>
          <a:solidFill>
            <a:srgbClr val="FF0000">
              <a:alpha val="62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786446" y="350043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Experimental Cross </a:t>
            </a:r>
            <a:r>
              <a:rPr kumimoji="0" lang="de-A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Sections</a:t>
            </a: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5715008" y="4357694"/>
            <a:ext cx="1500198" cy="1000132"/>
          </a:xfrm>
          <a:prstGeom prst="rect">
            <a:avLst/>
          </a:prstGeom>
          <a:solidFill>
            <a:srgbClr val="FF0000">
              <a:alpha val="62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5786446" y="4357694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Experiment </a:t>
            </a:r>
            <a:r>
              <a:rPr kumimoji="0" lang="de-AT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Covariance</a:t>
            </a: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de-AT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Estimation</a:t>
            </a: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53" name="Gerade Verbindung mit Pfeil 52"/>
          <p:cNvCxnSpPr/>
          <p:nvPr/>
        </p:nvCxnSpPr>
        <p:spPr>
          <a:xfrm rot="10800000" flipV="1">
            <a:off x="4572001" y="3854380"/>
            <a:ext cx="1143008" cy="28899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4" name="Gerade Verbindung mit Pfeil 53"/>
          <p:cNvCxnSpPr>
            <a:stCxn id="51" idx="1"/>
          </p:cNvCxnSpPr>
          <p:nvPr/>
        </p:nvCxnSpPr>
        <p:spPr>
          <a:xfrm rot="10800000">
            <a:off x="4572000" y="4429138"/>
            <a:ext cx="1143008" cy="42862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5" name="Rechteck 54"/>
          <p:cNvSpPr/>
          <p:nvPr/>
        </p:nvSpPr>
        <p:spPr>
          <a:xfrm>
            <a:off x="3428992" y="5072074"/>
            <a:ext cx="1000132" cy="71438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500430" y="5078568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Output 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7" name="Gerade Verbindung mit Pfeil 56"/>
          <p:cNvCxnSpPr/>
          <p:nvPr/>
        </p:nvCxnSpPr>
        <p:spPr>
          <a:xfrm rot="5400000">
            <a:off x="3785387" y="4928402"/>
            <a:ext cx="286551" cy="79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pic>
        <p:nvPicPr>
          <p:cNvPr id="32" name="Picture 5" descr="at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cxnSp>
        <p:nvCxnSpPr>
          <p:cNvPr id="33" name="Gerade Verbindung 32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19</a:t>
            </a:fld>
            <a:endParaRPr lang="de-AT" dirty="0"/>
          </a:p>
        </p:txBody>
      </p:sp>
      <p:cxnSp>
        <p:nvCxnSpPr>
          <p:cNvPr id="35" name="Gerade Verbindung 34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Parameter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     </a:t>
            </a:r>
            <a:r>
              <a:rPr lang="de-AT" sz="1900" dirty="0" smtClean="0"/>
              <a:t>Model 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/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63" name="Gerade Verbindung 62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3500430" y="2214554"/>
            <a:ext cx="4286280" cy="11412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Textfeld 66"/>
          <p:cNvSpPr txBox="1"/>
          <p:nvPr/>
        </p:nvSpPr>
        <p:spPr>
          <a:xfrm>
            <a:off x="4214810" y="302889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i="1" dirty="0" smtClean="0"/>
              <a:t>Prior </a:t>
            </a:r>
            <a:r>
              <a:rPr lang="de-AT" sz="2000" b="1" i="1" dirty="0" err="1" smtClean="0"/>
              <a:t>cov</a:t>
            </a:r>
            <a:endParaRPr lang="de-AT" sz="2000" b="1" i="1" dirty="0"/>
          </a:p>
        </p:txBody>
      </p:sp>
      <p:sp>
        <p:nvSpPr>
          <p:cNvPr id="68" name="Titelplatzhalter 1"/>
          <p:cNvSpPr txBox="1">
            <a:spLocks/>
          </p:cNvSpPr>
          <p:nvPr/>
        </p:nvSpPr>
        <p:spPr>
          <a:xfrm>
            <a:off x="242886" y="142852"/>
            <a:ext cx="7258072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he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Full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Bayesian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Evaluation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Technique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is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implemented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in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the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program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GENEUS.</a:t>
            </a:r>
            <a:endParaRPr kumimoji="0" lang="de-A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/>
          </p:cNvSpPr>
          <p:nvPr/>
        </p:nvSpPr>
        <p:spPr>
          <a:xfrm>
            <a:off x="242886" y="142852"/>
            <a:ext cx="7258072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Nuclear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Data: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merging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experimental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and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theoretical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data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for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nuclear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applications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.</a:t>
            </a:r>
            <a:endParaRPr kumimoji="0" lang="de-A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2</a:t>
            </a:fld>
            <a:endParaRPr lang="de-AT" dirty="0"/>
          </a:p>
        </p:txBody>
      </p:sp>
      <p:pic>
        <p:nvPicPr>
          <p:cNvPr id="6" name="Picture 5" descr="at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9009"/>
            <a:ext cx="1071538" cy="738991"/>
          </a:xfrm>
          <a:prstGeom prst="rect">
            <a:avLst/>
          </a:prstGeom>
        </p:spPr>
      </p:pic>
      <p:sp>
        <p:nvSpPr>
          <p:cNvPr id="8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6" descr="TU_Signet_CMYK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cxnSp>
        <p:nvCxnSpPr>
          <p:cNvPr id="10" name="Gerade Verbindung 9"/>
          <p:cNvCxnSpPr/>
          <p:nvPr/>
        </p:nvCxnSpPr>
        <p:spPr>
          <a:xfrm>
            <a:off x="-142908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m 11"/>
          <p:cNvGraphicFramePr/>
          <p:nvPr/>
        </p:nvGraphicFramePr>
        <p:xfrm>
          <a:off x="142844" y="1142984"/>
          <a:ext cx="835824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 3"/>
          <p:cNvSpPr>
            <a:spLocks noChangeAspect="1"/>
          </p:cNvSpPr>
          <p:nvPr/>
        </p:nvSpPr>
        <p:spPr>
          <a:xfrm>
            <a:off x="4714876" y="2643182"/>
            <a:ext cx="1988832" cy="1926683"/>
          </a:xfrm>
          <a:prstGeom prst="gear6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uppieren 15"/>
          <p:cNvGrpSpPr/>
          <p:nvPr/>
        </p:nvGrpSpPr>
        <p:grpSpPr>
          <a:xfrm>
            <a:off x="6357950" y="1785926"/>
            <a:ext cx="2002767" cy="2000264"/>
            <a:chOff x="305718" y="352307"/>
            <a:chExt cx="2217081" cy="2217081"/>
          </a:xfrm>
          <a:noFill/>
        </p:grpSpPr>
        <p:sp>
          <p:nvSpPr>
            <p:cNvPr id="17" name=" 3"/>
            <p:cNvSpPr/>
            <p:nvPr/>
          </p:nvSpPr>
          <p:spPr>
            <a:xfrm rot="20700000">
              <a:off x="305718" y="352307"/>
              <a:ext cx="2217081" cy="2217081"/>
            </a:xfrm>
            <a:prstGeom prst="gear6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 4"/>
            <p:cNvSpPr/>
            <p:nvPr/>
          </p:nvSpPr>
          <p:spPr>
            <a:xfrm>
              <a:off x="791989" y="838578"/>
              <a:ext cx="1244539" cy="12445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3900" kern="1200" dirty="0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6000760" y="3857628"/>
            <a:ext cx="2074205" cy="2071702"/>
            <a:chOff x="305718" y="352307"/>
            <a:chExt cx="2217081" cy="2217081"/>
          </a:xfrm>
          <a:noFill/>
        </p:grpSpPr>
        <p:sp>
          <p:nvSpPr>
            <p:cNvPr id="20" name=" 3"/>
            <p:cNvSpPr/>
            <p:nvPr/>
          </p:nvSpPr>
          <p:spPr>
            <a:xfrm rot="20700000">
              <a:off x="305718" y="352307"/>
              <a:ext cx="2217081" cy="2217081"/>
            </a:xfrm>
            <a:prstGeom prst="gear6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 4"/>
            <p:cNvSpPr/>
            <p:nvPr/>
          </p:nvSpPr>
          <p:spPr>
            <a:xfrm>
              <a:off x="791989" y="838578"/>
              <a:ext cx="1244539" cy="12445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3900" kern="1200" dirty="0"/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4929190" y="3035384"/>
            <a:ext cx="15001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200" b="1" dirty="0" err="1" smtClean="0"/>
              <a:t>Bench-marking</a:t>
            </a:r>
            <a:endParaRPr lang="de-AT" sz="2200" b="1" dirty="0" smtClean="0"/>
          </a:p>
          <a:p>
            <a:pPr algn="ctr"/>
            <a:r>
              <a:rPr lang="de-AT" sz="2200" b="1" dirty="0" err="1" smtClean="0"/>
              <a:t>Sensitivity</a:t>
            </a:r>
            <a:endParaRPr lang="de-AT" sz="22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6643702" y="2214554"/>
            <a:ext cx="1428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200" b="1" dirty="0" smtClean="0"/>
              <a:t>Design </a:t>
            </a:r>
            <a:r>
              <a:rPr lang="de-AT" sz="2200" b="1" dirty="0" err="1" smtClean="0"/>
              <a:t>of</a:t>
            </a:r>
            <a:r>
              <a:rPr lang="de-AT" sz="2200" b="1" dirty="0" smtClean="0"/>
              <a:t> </a:t>
            </a:r>
            <a:r>
              <a:rPr lang="de-AT" sz="2200" b="1" dirty="0" err="1" smtClean="0"/>
              <a:t>new</a:t>
            </a:r>
            <a:r>
              <a:rPr lang="de-AT" sz="2200" b="1" dirty="0" smtClean="0"/>
              <a:t> </a:t>
            </a:r>
            <a:r>
              <a:rPr lang="de-AT" sz="2200" b="1" dirty="0" err="1" smtClean="0"/>
              <a:t>facilities</a:t>
            </a:r>
            <a:endParaRPr lang="de-AT" sz="22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6215074" y="4455391"/>
            <a:ext cx="164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200" b="1" dirty="0" smtClean="0"/>
              <a:t>New Technology</a:t>
            </a:r>
            <a:endParaRPr lang="de-AT" sz="2200" b="1" dirty="0"/>
          </a:p>
        </p:txBody>
      </p:sp>
      <p:cxnSp>
        <p:nvCxnSpPr>
          <p:cNvPr id="25" name="Gerade Verbindung 24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285720" y="6000768"/>
            <a:ext cx="8215370" cy="0"/>
          </a:xfrm>
          <a:prstGeom prst="line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8429684" y="5753417"/>
            <a:ext cx="42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t</a:t>
            </a:r>
            <a:endParaRPr lang="de-AT" sz="2400" dirty="0"/>
          </a:p>
        </p:txBody>
      </p:sp>
      <p:sp>
        <p:nvSpPr>
          <p:cNvPr id="39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Parameter  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40" name="Gerade Verbindung 39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0" y="6215082"/>
            <a:ext cx="9144000" cy="128586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Rechteck 27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platzhalter 1"/>
          <p:cNvSpPr txBox="1">
            <a:spLocks/>
          </p:cNvSpPr>
          <p:nvPr/>
        </p:nvSpPr>
        <p:spPr>
          <a:xfrm>
            <a:off x="242886" y="142852"/>
            <a:ext cx="7258072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Model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Defects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account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for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the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model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deficiencies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. </a:t>
            </a:r>
            <a:endParaRPr kumimoji="0" lang="de-A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6" descr="TU_Signet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pic>
        <p:nvPicPr>
          <p:cNvPr id="23" name="Picture 5" descr="at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2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20</a:t>
            </a:fld>
            <a:endParaRPr lang="de-AT" dirty="0"/>
          </a:p>
        </p:txBody>
      </p:sp>
      <p:cxnSp>
        <p:nvCxnSpPr>
          <p:cNvPr id="27" name="Gerade Verbindung 26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Parameter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     </a:t>
            </a:r>
            <a:r>
              <a:rPr lang="de-AT" sz="1900" dirty="0" smtClean="0"/>
              <a:t>Model 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/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35" name="Gerade Verbindung 34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fik 38" descr="npPb208FinEvalDet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428736"/>
            <a:ext cx="5000660" cy="2357455"/>
          </a:xfrm>
          <a:prstGeom prst="rect">
            <a:avLst/>
          </a:prstGeom>
        </p:spPr>
      </p:pic>
      <p:sp>
        <p:nvSpPr>
          <p:cNvPr id="40" name="Textfeld 39"/>
          <p:cNvSpPr txBox="1"/>
          <p:nvPr/>
        </p:nvSpPr>
        <p:spPr>
          <a:xfrm>
            <a:off x="5214942" y="1797783"/>
            <a:ext cx="3571900" cy="163121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AT" sz="2000" b="1" dirty="0" err="1" smtClean="0"/>
              <a:t>Deficient</a:t>
            </a:r>
            <a:r>
              <a:rPr lang="de-AT" sz="2000" b="1" dirty="0" smtClean="0"/>
              <a:t> model </a:t>
            </a:r>
            <a:r>
              <a:rPr lang="de-AT" sz="2000" b="1" dirty="0" err="1" smtClean="0"/>
              <a:t>cannot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reproduce</a:t>
            </a:r>
            <a:r>
              <a:rPr lang="de-AT" sz="2000" b="1" dirty="0" smtClean="0"/>
              <a:t> experimental </a:t>
            </a:r>
            <a:r>
              <a:rPr lang="de-AT" sz="2000" b="1" dirty="0" err="1" smtClean="0"/>
              <a:t>data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within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its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whole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parameter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space</a:t>
            </a:r>
            <a:r>
              <a:rPr lang="de-AT" sz="2000" b="1" dirty="0" smtClean="0"/>
              <a:t>, </a:t>
            </a:r>
            <a:r>
              <a:rPr lang="de-AT" sz="2000" b="1" dirty="0" err="1" smtClean="0"/>
              <a:t>considered</a:t>
            </a:r>
            <a:r>
              <a:rPr lang="de-AT" sz="2000" b="1" dirty="0" smtClean="0"/>
              <a:t> in </a:t>
            </a:r>
          </a:p>
          <a:p>
            <a:r>
              <a:rPr lang="de-AT" sz="2000" b="1" dirty="0" smtClean="0">
                <a:solidFill>
                  <a:srgbClr val="00B050"/>
                </a:solidFill>
              </a:rPr>
              <a:t>Model </a:t>
            </a:r>
            <a:r>
              <a:rPr lang="de-AT" sz="2000" b="1" dirty="0" err="1" smtClean="0">
                <a:solidFill>
                  <a:srgbClr val="00B050"/>
                </a:solidFill>
              </a:rPr>
              <a:t>Defects</a:t>
            </a:r>
            <a:r>
              <a:rPr lang="de-AT" sz="2000" b="1" dirty="0" smtClean="0">
                <a:solidFill>
                  <a:srgbClr val="00B050"/>
                </a:solidFill>
              </a:rPr>
              <a:t> A</a:t>
            </a:r>
            <a:r>
              <a:rPr lang="de-AT" sz="2000" b="1" baseline="-25000" dirty="0" smtClean="0">
                <a:solidFill>
                  <a:srgbClr val="00B050"/>
                </a:solidFill>
              </a:rPr>
              <a:t>0</a:t>
            </a:r>
            <a:r>
              <a:rPr lang="de-AT" sz="2000" b="1" baseline="30000" dirty="0" smtClean="0">
                <a:solidFill>
                  <a:srgbClr val="00B050"/>
                </a:solidFill>
              </a:rPr>
              <a:t>MD</a:t>
            </a:r>
            <a:endParaRPr lang="de-AT" sz="2000" b="1" dirty="0"/>
          </a:p>
        </p:txBody>
      </p:sp>
      <p:cxnSp>
        <p:nvCxnSpPr>
          <p:cNvPr id="41" name="Form 17"/>
          <p:cNvCxnSpPr>
            <a:stCxn id="40" idx="2"/>
          </p:cNvCxnSpPr>
          <p:nvPr/>
        </p:nvCxnSpPr>
        <p:spPr>
          <a:xfrm rot="5400000" flipH="1">
            <a:off x="3934988" y="363096"/>
            <a:ext cx="1416899" cy="4714908"/>
          </a:xfrm>
          <a:prstGeom prst="curvedConnector4">
            <a:avLst>
              <a:gd name="adj1" fmla="val -16134"/>
              <a:gd name="adj2" fmla="val 68939"/>
            </a:avLst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642910" y="4083800"/>
            <a:ext cx="7929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u="sng" dirty="0" err="1" smtClean="0"/>
              <a:t>Constraints</a:t>
            </a:r>
            <a:r>
              <a:rPr lang="de-AT" sz="2000" b="1" u="sng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de-AT" sz="2000" dirty="0" smtClean="0"/>
              <a:t> </a:t>
            </a:r>
            <a:r>
              <a:rPr lang="de-AT" sz="2000" dirty="0" err="1" smtClean="0"/>
              <a:t>Uncertainties</a:t>
            </a:r>
            <a:r>
              <a:rPr lang="de-AT" sz="2000" dirty="0" smtClean="0"/>
              <a:t> </a:t>
            </a:r>
            <a:r>
              <a:rPr lang="de-AT" sz="2000" dirty="0" err="1" smtClean="0"/>
              <a:t>stemming</a:t>
            </a:r>
            <a:r>
              <a:rPr lang="de-AT" sz="2000" dirty="0" smtClean="0"/>
              <a:t> </a:t>
            </a:r>
            <a:r>
              <a:rPr lang="de-AT" sz="2000" dirty="0" err="1" smtClean="0"/>
              <a:t>from</a:t>
            </a:r>
            <a:r>
              <a:rPr lang="de-AT" sz="2000" dirty="0" smtClean="0"/>
              <a:t> model </a:t>
            </a:r>
            <a:r>
              <a:rPr lang="de-AT" sz="2000" dirty="0" err="1" smtClean="0"/>
              <a:t>deficiencies</a:t>
            </a:r>
            <a:r>
              <a:rPr lang="de-AT" sz="2000" dirty="0" smtClean="0"/>
              <a:t> must not </a:t>
            </a:r>
            <a:r>
              <a:rPr lang="de-AT" sz="2000" dirty="0" err="1" smtClean="0"/>
              <a:t>be</a:t>
            </a:r>
            <a:r>
              <a:rPr lang="de-AT" sz="2000" dirty="0" smtClean="0"/>
              <a:t> </a:t>
            </a:r>
            <a:r>
              <a:rPr lang="de-AT" sz="2000" dirty="0" err="1" smtClean="0"/>
              <a:t>described</a:t>
            </a:r>
            <a:r>
              <a:rPr lang="de-AT" sz="2000" dirty="0" smtClean="0"/>
              <a:t> </a:t>
            </a:r>
            <a:r>
              <a:rPr lang="de-AT" sz="2000" dirty="0" err="1" smtClean="0"/>
              <a:t>within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model </a:t>
            </a:r>
            <a:r>
              <a:rPr lang="de-AT" sz="2000" dirty="0" err="1" smtClean="0"/>
              <a:t>space</a:t>
            </a:r>
            <a:r>
              <a:rPr lang="de-AT" sz="20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de-AT" sz="2000" dirty="0" smtClean="0"/>
              <a:t> Experimental </a:t>
            </a:r>
            <a:r>
              <a:rPr lang="de-AT" sz="2000" dirty="0" err="1" smtClean="0"/>
              <a:t>data</a:t>
            </a:r>
            <a:r>
              <a:rPr lang="de-AT" sz="2000" dirty="0" smtClean="0"/>
              <a:t> </a:t>
            </a:r>
            <a:r>
              <a:rPr lang="de-AT" sz="2000" dirty="0" err="1" smtClean="0"/>
              <a:t>which</a:t>
            </a:r>
            <a:r>
              <a:rPr lang="de-AT" sz="2000" dirty="0" smtClean="0"/>
              <a:t> </a:t>
            </a:r>
            <a:r>
              <a:rPr lang="de-AT" sz="2000" dirty="0" err="1" smtClean="0"/>
              <a:t>is</a:t>
            </a:r>
            <a:r>
              <a:rPr lang="de-AT" sz="2000" dirty="0" smtClean="0"/>
              <a:t> </a:t>
            </a:r>
            <a:r>
              <a:rPr lang="de-AT" sz="2000" dirty="0" err="1" smtClean="0"/>
              <a:t>used</a:t>
            </a:r>
            <a:r>
              <a:rPr lang="de-AT" sz="2000" dirty="0" smtClean="0"/>
              <a:t> in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evaluation</a:t>
            </a:r>
            <a:r>
              <a:rPr lang="de-AT" sz="2000" dirty="0" smtClean="0"/>
              <a:t> must not </a:t>
            </a:r>
            <a:r>
              <a:rPr lang="de-AT" sz="2000" dirty="0" err="1" smtClean="0"/>
              <a:t>be</a:t>
            </a:r>
            <a:r>
              <a:rPr lang="de-AT" sz="2000" dirty="0" smtClean="0"/>
              <a:t> </a:t>
            </a:r>
            <a:r>
              <a:rPr lang="de-AT" sz="2000" dirty="0" err="1" smtClean="0"/>
              <a:t>used</a:t>
            </a:r>
            <a:r>
              <a:rPr lang="de-AT" sz="2000" dirty="0" smtClean="0"/>
              <a:t> </a:t>
            </a:r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de-AT" sz="2000" dirty="0" err="1" smtClean="0"/>
              <a:t>describe</a:t>
            </a:r>
            <a:r>
              <a:rPr lang="de-AT" sz="2000" dirty="0" smtClean="0"/>
              <a:t> model </a:t>
            </a:r>
            <a:r>
              <a:rPr lang="de-AT" sz="2000" dirty="0" err="1" smtClean="0"/>
              <a:t>defects</a:t>
            </a:r>
            <a:r>
              <a:rPr lang="de-AT" sz="2000" dirty="0" smtClean="0"/>
              <a:t>.</a:t>
            </a:r>
            <a:endParaRPr lang="de-A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6357950" y="4214818"/>
            <a:ext cx="2786050" cy="2000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Rechteck 28"/>
          <p:cNvSpPr/>
          <p:nvPr/>
        </p:nvSpPr>
        <p:spPr>
          <a:xfrm>
            <a:off x="0" y="6215082"/>
            <a:ext cx="9144000" cy="128586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Rechteck 27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platzhalter 1"/>
          <p:cNvSpPr txBox="1">
            <a:spLocks/>
          </p:cNvSpPr>
          <p:nvPr/>
        </p:nvSpPr>
        <p:spPr>
          <a:xfrm>
            <a:off x="242886" y="131762"/>
            <a:ext cx="7258072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Model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Defects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are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described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by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means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of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exp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erimental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data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of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similar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isotopes.</a:t>
            </a:r>
            <a:endParaRPr kumimoji="0" lang="de-A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3" name="Textplatzhalter 2"/>
          <p:cNvSpPr txBox="1">
            <a:spLocks/>
          </p:cNvSpPr>
          <p:nvPr/>
        </p:nvSpPr>
        <p:spPr>
          <a:xfrm>
            <a:off x="285720" y="1357298"/>
            <a:ext cx="840108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scaling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channel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c: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6" descr="TU_Signet_CMYK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500034" y="1785926"/>
          <a:ext cx="5803900" cy="889000"/>
        </p:xfrm>
        <a:graphic>
          <a:graphicData uri="http://schemas.openxmlformats.org/presentationml/2006/ole">
            <p:oleObj spid="_x0000_s5124" name="Formel" r:id="rId4" imgW="5803560" imgH="888840" progId="Equation.DSMT4">
              <p:embed/>
            </p:oleObj>
          </a:graphicData>
        </a:graphic>
      </p:graphicFrame>
      <p:sp>
        <p:nvSpPr>
          <p:cNvPr id="17" name="Eingekerbter Pfeil nach rechts 16"/>
          <p:cNvSpPr/>
          <p:nvPr/>
        </p:nvSpPr>
        <p:spPr>
          <a:xfrm>
            <a:off x="2928926" y="3571876"/>
            <a:ext cx="428628" cy="428628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feld 18"/>
          <p:cNvSpPr txBox="1"/>
          <p:nvPr/>
        </p:nvSpPr>
        <p:spPr>
          <a:xfrm>
            <a:off x="500034" y="3214686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Platzhalter, Bild(n2n) anderes Isotop </a:t>
            </a:r>
            <a:r>
              <a:rPr lang="de-AT" dirty="0" err="1" smtClean="0"/>
              <a:t>Exp</a:t>
            </a:r>
            <a:r>
              <a:rPr lang="de-AT" dirty="0" smtClean="0"/>
              <a:t>. + Abweichungen</a:t>
            </a:r>
            <a:endParaRPr lang="de-AT" dirty="0"/>
          </a:p>
        </p:txBody>
      </p:sp>
      <p:sp>
        <p:nvSpPr>
          <p:cNvPr id="21" name="Rechteck 20"/>
          <p:cNvSpPr/>
          <p:nvPr/>
        </p:nvSpPr>
        <p:spPr>
          <a:xfrm>
            <a:off x="3428992" y="3000372"/>
            <a:ext cx="2857520" cy="2000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Eingekerbter Pfeil nach rechts 21"/>
          <p:cNvSpPr/>
          <p:nvPr/>
        </p:nvSpPr>
        <p:spPr>
          <a:xfrm rot="1860000">
            <a:off x="6452953" y="3610985"/>
            <a:ext cx="548143" cy="428628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26" name="Objekt 25"/>
          <p:cNvGraphicFramePr>
            <a:graphicFrameLocks noChangeAspect="1"/>
          </p:cNvGraphicFramePr>
          <p:nvPr/>
        </p:nvGraphicFramePr>
        <p:xfrm>
          <a:off x="7185025" y="3643313"/>
          <a:ext cx="1625600" cy="342900"/>
        </p:xfrm>
        <a:graphic>
          <a:graphicData uri="http://schemas.openxmlformats.org/presentationml/2006/ole">
            <p:oleObj spid="_x0000_s5125" name="Formel" r:id="rId5" imgW="1625400" imgH="342720" progId="Equation.DSMT4">
              <p:embed/>
            </p:oleObj>
          </a:graphicData>
        </a:graphic>
      </p:graphicFrame>
      <p:pic>
        <p:nvPicPr>
          <p:cNvPr id="25" name="Grafik 24" descr="n,2nCo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2928722"/>
            <a:ext cx="2857822" cy="2000476"/>
          </a:xfrm>
          <a:prstGeom prst="rect">
            <a:avLst/>
          </a:prstGeom>
        </p:spPr>
      </p:pic>
      <p:pic>
        <p:nvPicPr>
          <p:cNvPr id="30" name="Grafik 29" descr="ScalingFactorfor27Co59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112" y="3000372"/>
            <a:ext cx="2858400" cy="2001600"/>
          </a:xfrm>
          <a:prstGeom prst="rect">
            <a:avLst/>
          </a:prstGeom>
        </p:spPr>
      </p:pic>
      <p:pic>
        <p:nvPicPr>
          <p:cNvPr id="31" name="Grafik 30" descr="n,2n.eps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50" y="4214818"/>
            <a:ext cx="2786050" cy="1990515"/>
          </a:xfrm>
          <a:prstGeom prst="rect">
            <a:avLst/>
          </a:prstGeom>
        </p:spPr>
      </p:pic>
      <p:pic>
        <p:nvPicPr>
          <p:cNvPr id="23" name="Picture 5" descr="ati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2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21</a:t>
            </a:fld>
            <a:endParaRPr lang="de-AT" dirty="0"/>
          </a:p>
        </p:txBody>
      </p:sp>
      <p:cxnSp>
        <p:nvCxnSpPr>
          <p:cNvPr id="27" name="Gerade Verbindung 26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Parameter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     </a:t>
            </a:r>
            <a:r>
              <a:rPr lang="de-AT" sz="1900" dirty="0" smtClean="0"/>
              <a:t>Model 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/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35" name="Gerade Verbindung 34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0" y="6215082"/>
            <a:ext cx="9144000" cy="128586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Rechteck 28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platzhalter 2"/>
          <p:cNvSpPr txBox="1">
            <a:spLocks/>
          </p:cNvSpPr>
          <p:nvPr/>
        </p:nvSpPr>
        <p:spPr>
          <a:xfrm>
            <a:off x="285720" y="1357298"/>
            <a:ext cx="840108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scaling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channel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4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dirty="0" smtClean="0"/>
              <a:t>Associated </a:t>
            </a:r>
            <a:r>
              <a:rPr lang="de-DE" sz="2400" dirty="0" err="1" smtClean="0"/>
              <a:t>uncertainties</a:t>
            </a:r>
            <a:endParaRPr lang="de-DE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4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400" baseline="0" dirty="0" smtClean="0"/>
          </a:p>
        </p:txBody>
      </p:sp>
      <p:sp>
        <p:nvSpPr>
          <p:cNvPr id="8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6" descr="TU_Signet_CMYK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graphicFrame>
        <p:nvGraphicFramePr>
          <p:cNvPr id="23" name="Objekt 22"/>
          <p:cNvGraphicFramePr>
            <a:graphicFrameLocks noChangeAspect="1"/>
          </p:cNvGraphicFramePr>
          <p:nvPr/>
        </p:nvGraphicFramePr>
        <p:xfrm>
          <a:off x="857224" y="3684606"/>
          <a:ext cx="5194300" cy="2387600"/>
        </p:xfrm>
        <a:graphic>
          <a:graphicData uri="http://schemas.openxmlformats.org/presentationml/2006/ole">
            <p:oleObj spid="_x0000_s6148" name="Formel" r:id="rId4" imgW="5194080" imgH="2387520" progId="Equation.DSMT4">
              <p:embed/>
            </p:oleObj>
          </a:graphicData>
        </a:graphic>
      </p:graphicFrame>
      <p:sp>
        <p:nvSpPr>
          <p:cNvPr id="26" name="Rechteck 25"/>
          <p:cNvSpPr/>
          <p:nvPr/>
        </p:nvSpPr>
        <p:spPr>
          <a:xfrm>
            <a:off x="6072198" y="3786190"/>
            <a:ext cx="3071802" cy="2214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7" name="Grafik 26" descr="n,2n_modecor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9906" y="3757704"/>
            <a:ext cx="3205564" cy="2241920"/>
          </a:xfrm>
          <a:prstGeom prst="rect">
            <a:avLst/>
          </a:prstGeom>
        </p:spPr>
      </p:pic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14282" y="1857364"/>
          <a:ext cx="5803900" cy="889000"/>
        </p:xfrm>
        <a:graphic>
          <a:graphicData uri="http://schemas.openxmlformats.org/presentationml/2006/ole">
            <p:oleObj spid="_x0000_s6149" name="Formel" r:id="rId6" imgW="5803560" imgH="888840" progId="Equation.DSMT4">
              <p:embed/>
            </p:oleObj>
          </a:graphicData>
        </a:graphic>
      </p:graphicFrame>
      <p:pic>
        <p:nvPicPr>
          <p:cNvPr id="19" name="Grafik 18" descr="ScalingFactorfor27Co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7002" y="1428736"/>
            <a:ext cx="2904680" cy="2000264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6143636" y="1427400"/>
            <a:ext cx="2928046" cy="2000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" name="Picture 5" descr="ati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21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22</a:t>
            </a:fld>
            <a:endParaRPr lang="de-AT" dirty="0"/>
          </a:p>
        </p:txBody>
      </p:sp>
      <p:cxnSp>
        <p:nvCxnSpPr>
          <p:cNvPr id="24" name="Gerade Verbindung 23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Parameter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     </a:t>
            </a:r>
            <a:r>
              <a:rPr lang="de-AT" sz="1900" dirty="0" smtClean="0"/>
              <a:t>Model 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/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31" name="Gerade Verbindung 30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elplatzhalter 1"/>
          <p:cNvSpPr txBox="1">
            <a:spLocks/>
          </p:cNvSpPr>
          <p:nvPr/>
        </p:nvSpPr>
        <p:spPr>
          <a:xfrm>
            <a:off x="242886" y="142852"/>
            <a:ext cx="7258072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Model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Defects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are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described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by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means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of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exp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erimental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data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of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similar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isotopes.</a:t>
            </a:r>
            <a:endParaRPr kumimoji="0" lang="de-A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Estrangelo Edessa" pitchFamily="66" charset="0"/>
            </a:endParaRPr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571604" y="2643182"/>
          <a:ext cx="1358900" cy="508000"/>
        </p:xfrm>
        <a:graphic>
          <a:graphicData uri="http://schemas.openxmlformats.org/presentationml/2006/ole">
            <p:oleObj spid="_x0000_s6150" name="Formel" r:id="rId9" imgW="1358640" imgH="507960" progId="Equation.DSMT4">
              <p:embed/>
            </p:oleObj>
          </a:graphicData>
        </a:graphic>
      </p:graphicFrame>
      <p:cxnSp>
        <p:nvCxnSpPr>
          <p:cNvPr id="39" name="Gerade Verbindung mit Pfeil 38"/>
          <p:cNvCxnSpPr/>
          <p:nvPr/>
        </p:nvCxnSpPr>
        <p:spPr>
          <a:xfrm flipV="1">
            <a:off x="2928926" y="2643182"/>
            <a:ext cx="357190" cy="2857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42844" y="1785938"/>
          <a:ext cx="5803900" cy="889000"/>
        </p:xfrm>
        <a:graphic>
          <a:graphicData uri="http://schemas.openxmlformats.org/presentationml/2006/ole">
            <p:oleObj spid="_x0000_s9220" name="Formel" r:id="rId3" imgW="5803560" imgH="888840" progId="Equation.DSMT4">
              <p:embed/>
            </p:oleObj>
          </a:graphicData>
        </a:graphic>
      </p:graphicFrame>
      <p:sp>
        <p:nvSpPr>
          <p:cNvPr id="31" name="Rechteck 30"/>
          <p:cNvSpPr/>
          <p:nvPr/>
        </p:nvSpPr>
        <p:spPr>
          <a:xfrm>
            <a:off x="6072198" y="3786190"/>
            <a:ext cx="3071802" cy="2214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Rechteck 23"/>
          <p:cNvSpPr/>
          <p:nvPr/>
        </p:nvSpPr>
        <p:spPr>
          <a:xfrm>
            <a:off x="0" y="6215082"/>
            <a:ext cx="9144000" cy="128586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platzhalter 2"/>
          <p:cNvSpPr txBox="1">
            <a:spLocks/>
          </p:cNvSpPr>
          <p:nvPr/>
        </p:nvSpPr>
        <p:spPr>
          <a:xfrm>
            <a:off x="285720" y="1357298"/>
            <a:ext cx="840108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scaling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channel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4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dirty="0" smtClean="0"/>
              <a:t>Associated </a:t>
            </a:r>
            <a:r>
              <a:rPr lang="de-DE" sz="2400" dirty="0" err="1" smtClean="0"/>
              <a:t>uncertainties</a:t>
            </a:r>
            <a:endParaRPr lang="de-DE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4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400" baseline="0" dirty="0" smtClean="0"/>
          </a:p>
        </p:txBody>
      </p:sp>
      <p:sp>
        <p:nvSpPr>
          <p:cNvPr id="8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6" descr="TU_Signet_CMYK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graphicFrame>
        <p:nvGraphicFramePr>
          <p:cNvPr id="23" name="Objekt 22"/>
          <p:cNvGraphicFramePr>
            <a:graphicFrameLocks noChangeAspect="1"/>
          </p:cNvGraphicFramePr>
          <p:nvPr/>
        </p:nvGraphicFramePr>
        <p:xfrm>
          <a:off x="857224" y="3684606"/>
          <a:ext cx="5194300" cy="2387600"/>
        </p:xfrm>
        <a:graphic>
          <a:graphicData uri="http://schemas.openxmlformats.org/presentationml/2006/ole">
            <p:oleObj spid="_x0000_s9219" name="Formel" r:id="rId5" imgW="5194080" imgH="2387520" progId="Equation.DSMT4">
              <p:embed/>
            </p:oleObj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714348" y="3000372"/>
            <a:ext cx="5072098" cy="1569660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de-AT" sz="2400" b="1" dirty="0" err="1" smtClean="0"/>
              <a:t>This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procedure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works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only</a:t>
            </a:r>
            <a:r>
              <a:rPr lang="de-AT" sz="2400" b="1" dirty="0" smtClean="0"/>
              <a:t> in </a:t>
            </a:r>
            <a:r>
              <a:rPr lang="de-AT" sz="2400" b="1" dirty="0" err="1" smtClean="0"/>
              <a:t>energy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regions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where</a:t>
            </a:r>
            <a:r>
              <a:rPr lang="de-AT" sz="2400" b="1" dirty="0" smtClean="0"/>
              <a:t> experimental </a:t>
            </a:r>
            <a:r>
              <a:rPr lang="de-AT" sz="2400" b="1" dirty="0" err="1" smtClean="0"/>
              <a:t>data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are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available</a:t>
            </a:r>
            <a:r>
              <a:rPr lang="de-AT" sz="2400" b="1" dirty="0" smtClean="0"/>
              <a:t>. </a:t>
            </a:r>
            <a:r>
              <a:rPr lang="de-AT" sz="2400" b="1" dirty="0" err="1" smtClean="0"/>
              <a:t>Beyond</a:t>
            </a:r>
            <a:r>
              <a:rPr lang="de-AT" sz="2400" b="1" dirty="0" smtClean="0"/>
              <a:t>, </a:t>
            </a:r>
            <a:r>
              <a:rPr lang="de-AT" sz="2400" b="1" dirty="0" err="1" smtClean="0"/>
              <a:t>one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needs</a:t>
            </a:r>
            <a:r>
              <a:rPr lang="de-AT" sz="2400" b="1" dirty="0" smtClean="0"/>
              <a:t> a </a:t>
            </a:r>
            <a:r>
              <a:rPr lang="de-AT" sz="2400" b="1" dirty="0" err="1" smtClean="0"/>
              <a:t>suitable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extrapolation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procedure</a:t>
            </a:r>
            <a:r>
              <a:rPr lang="de-AT" sz="2400" b="1" dirty="0" smtClean="0"/>
              <a:t>.</a:t>
            </a:r>
            <a:endParaRPr lang="de-AT" sz="2400" b="1" dirty="0"/>
          </a:p>
        </p:txBody>
      </p:sp>
      <p:sp>
        <p:nvSpPr>
          <p:cNvPr id="26" name="Rechteck 25"/>
          <p:cNvSpPr/>
          <p:nvPr/>
        </p:nvSpPr>
        <p:spPr>
          <a:xfrm>
            <a:off x="6143636" y="1571612"/>
            <a:ext cx="2857520" cy="2000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7" name="Grafik 26" descr="ScalingFactorfor27Co59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1571612"/>
            <a:ext cx="2858400" cy="2001600"/>
          </a:xfrm>
          <a:prstGeom prst="rect">
            <a:avLst/>
          </a:prstGeom>
        </p:spPr>
      </p:pic>
      <p:pic>
        <p:nvPicPr>
          <p:cNvPr id="29" name="Grafik 28" descr="n,2n_modecor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9906" y="3757704"/>
            <a:ext cx="3205564" cy="2241920"/>
          </a:xfrm>
          <a:prstGeom prst="rect">
            <a:avLst/>
          </a:prstGeom>
        </p:spPr>
      </p:pic>
      <p:pic>
        <p:nvPicPr>
          <p:cNvPr id="20" name="Picture 5" descr="ati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21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23</a:t>
            </a:fld>
            <a:endParaRPr lang="de-AT" dirty="0"/>
          </a:p>
        </p:txBody>
      </p:sp>
      <p:cxnSp>
        <p:nvCxnSpPr>
          <p:cNvPr id="25" name="Gerade Verbindung 24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Parameter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     </a:t>
            </a:r>
            <a:r>
              <a:rPr lang="de-AT" sz="1900" dirty="0" smtClean="0"/>
              <a:t>Model 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/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32" name="Gerade Verbindung 31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elplatzhalter 1"/>
          <p:cNvSpPr txBox="1">
            <a:spLocks/>
          </p:cNvSpPr>
          <p:nvPr/>
        </p:nvSpPr>
        <p:spPr>
          <a:xfrm>
            <a:off x="242886" y="142852"/>
            <a:ext cx="7258072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Model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Defects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are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described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by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means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of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exp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erimental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data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of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similar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isotopes.</a:t>
            </a:r>
            <a:endParaRPr kumimoji="0" lang="de-A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/>
          <p:nvPr/>
        </p:nvSpPr>
        <p:spPr>
          <a:xfrm>
            <a:off x="0" y="3643314"/>
            <a:ext cx="3428992" cy="2428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2" name="Grafik 41" descr="npPb208FinEval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2063" y="1317370"/>
            <a:ext cx="4325435" cy="2325944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0" y="6215082"/>
            <a:ext cx="9144000" cy="128586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6" descr="TU_Signet_CMYK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pic>
        <p:nvPicPr>
          <p:cNvPr id="20" name="Picture 5" descr="ati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21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24</a:t>
            </a:fld>
            <a:endParaRPr lang="de-AT" dirty="0"/>
          </a:p>
        </p:txBody>
      </p:sp>
      <p:cxnSp>
        <p:nvCxnSpPr>
          <p:cNvPr id="25" name="Gerade Verbindung 24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Parameter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     </a:t>
            </a:r>
            <a:r>
              <a:rPr lang="de-AT" sz="1900" dirty="0" smtClean="0"/>
              <a:t>Model 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/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32" name="Gerade Verbindung 31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elplatzhalter 1"/>
          <p:cNvSpPr txBox="1">
            <a:spLocks/>
          </p:cNvSpPr>
          <p:nvPr/>
        </p:nvSpPr>
        <p:spPr>
          <a:xfrm>
            <a:off x="142844" y="142852"/>
            <a:ext cx="7972452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Model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Defects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are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vital in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cases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where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the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model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deviates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largely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from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the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experiments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.</a:t>
            </a:r>
            <a:endParaRPr kumimoji="0" lang="de-A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5715008" y="3643314"/>
            <a:ext cx="3428992" cy="2428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TextBox 18"/>
          <p:cNvSpPr txBox="1"/>
          <p:nvPr/>
        </p:nvSpPr>
        <p:spPr>
          <a:xfrm>
            <a:off x="5357818" y="3243204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Prior</a:t>
            </a:r>
            <a:endParaRPr lang="de-AT" sz="2000" dirty="0"/>
          </a:p>
        </p:txBody>
      </p:sp>
      <p:sp>
        <p:nvSpPr>
          <p:cNvPr id="39" name="TextBox 18"/>
          <p:cNvSpPr txBox="1"/>
          <p:nvPr/>
        </p:nvSpPr>
        <p:spPr>
          <a:xfrm>
            <a:off x="4429124" y="5199419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/>
              <a:t>Eval</a:t>
            </a:r>
            <a:r>
              <a:rPr lang="de-AT" sz="2000" dirty="0" smtClean="0"/>
              <a:t>. </a:t>
            </a:r>
            <a:r>
              <a:rPr lang="de-AT" sz="2000" dirty="0" err="1" smtClean="0"/>
              <a:t>with</a:t>
            </a:r>
            <a:r>
              <a:rPr lang="de-AT" sz="2000" dirty="0" smtClean="0"/>
              <a:t> </a:t>
            </a:r>
            <a:r>
              <a:rPr lang="de-AT" sz="2000" dirty="0" err="1" smtClean="0"/>
              <a:t>parameter</a:t>
            </a:r>
            <a:r>
              <a:rPr lang="de-AT" sz="2000" dirty="0" smtClean="0"/>
              <a:t> </a:t>
            </a:r>
            <a:r>
              <a:rPr lang="de-AT" sz="2000" dirty="0" err="1" smtClean="0"/>
              <a:t>unc</a:t>
            </a:r>
            <a:r>
              <a:rPr lang="de-AT" sz="2000" dirty="0" smtClean="0"/>
              <a:t>.</a:t>
            </a:r>
          </a:p>
        </p:txBody>
      </p:sp>
      <p:sp>
        <p:nvSpPr>
          <p:cNvPr id="40" name="TextBox 18"/>
          <p:cNvSpPr txBox="1"/>
          <p:nvPr/>
        </p:nvSpPr>
        <p:spPr>
          <a:xfrm>
            <a:off x="4143372" y="1285860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Cross </a:t>
            </a:r>
            <a:r>
              <a:rPr lang="de-AT" sz="2000" dirty="0" err="1" smtClean="0"/>
              <a:t>sections</a:t>
            </a:r>
            <a:endParaRPr lang="de-AT" sz="2000" dirty="0"/>
          </a:p>
        </p:txBody>
      </p:sp>
      <p:sp>
        <p:nvSpPr>
          <p:cNvPr id="41" name="TextBox 18"/>
          <p:cNvSpPr txBox="1"/>
          <p:nvPr/>
        </p:nvSpPr>
        <p:spPr>
          <a:xfrm>
            <a:off x="3428992" y="3677197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/>
              <a:t>Eval</a:t>
            </a:r>
            <a:r>
              <a:rPr lang="de-AT" sz="2000" dirty="0" smtClean="0"/>
              <a:t>. </a:t>
            </a:r>
            <a:r>
              <a:rPr lang="de-AT" sz="2000" dirty="0" err="1" smtClean="0"/>
              <a:t>with</a:t>
            </a:r>
            <a:r>
              <a:rPr lang="de-AT" sz="2000" dirty="0" smtClean="0"/>
              <a:t> </a:t>
            </a:r>
            <a:r>
              <a:rPr lang="de-AT" sz="2000" dirty="0" err="1" smtClean="0"/>
              <a:t>full</a:t>
            </a:r>
            <a:r>
              <a:rPr lang="de-AT" sz="2000" dirty="0" smtClean="0"/>
              <a:t> </a:t>
            </a:r>
            <a:r>
              <a:rPr lang="de-AT" sz="2000" dirty="0" err="1" smtClean="0"/>
              <a:t>prior</a:t>
            </a:r>
            <a:endParaRPr lang="de-AT" sz="2000" dirty="0" smtClean="0"/>
          </a:p>
        </p:txBody>
      </p:sp>
      <p:pic>
        <p:nvPicPr>
          <p:cNvPr id="43" name="Grafik 42" descr="nponlyPar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2087" y="3691441"/>
            <a:ext cx="3301945" cy="2309327"/>
          </a:xfrm>
          <a:prstGeom prst="rect">
            <a:avLst/>
          </a:prstGeom>
        </p:spPr>
      </p:pic>
      <p:pic>
        <p:nvPicPr>
          <p:cNvPr id="44" name="Grafik 43" descr="npPri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1304977"/>
            <a:ext cx="3071802" cy="2338337"/>
          </a:xfrm>
          <a:prstGeom prst="rect">
            <a:avLst/>
          </a:prstGeom>
        </p:spPr>
      </p:pic>
      <p:pic>
        <p:nvPicPr>
          <p:cNvPr id="45" name="Grafik 44" descr="npFin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786190"/>
            <a:ext cx="3301945" cy="2309327"/>
          </a:xfrm>
          <a:prstGeom prst="rect">
            <a:avLst/>
          </a:prstGeom>
        </p:spPr>
      </p:pic>
      <p:cxnSp>
        <p:nvCxnSpPr>
          <p:cNvPr id="47" name="Gerade Verbindung 46"/>
          <p:cNvCxnSpPr/>
          <p:nvPr/>
        </p:nvCxnSpPr>
        <p:spPr>
          <a:xfrm rot="5400000" flipH="1" flipV="1">
            <a:off x="2285984" y="2714620"/>
            <a:ext cx="4929222" cy="2071702"/>
          </a:xfrm>
          <a:prstGeom prst="line">
            <a:avLst/>
          </a:prstGeom>
          <a:ln w="41275"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>
            <a:off x="-32" y="3643314"/>
            <a:ext cx="9144000" cy="1588"/>
          </a:xfrm>
          <a:prstGeom prst="line">
            <a:avLst/>
          </a:prstGeom>
          <a:ln w="41275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/>
          <p:cNvSpPr/>
          <p:nvPr/>
        </p:nvSpPr>
        <p:spPr>
          <a:xfrm>
            <a:off x="0" y="6215082"/>
            <a:ext cx="9144000" cy="1285860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0" name="Rechteck 59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6" descr="TU_Signet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sp>
        <p:nvSpPr>
          <p:cNvPr id="36" name="Rechteck 35"/>
          <p:cNvSpPr/>
          <p:nvPr/>
        </p:nvSpPr>
        <p:spPr>
          <a:xfrm>
            <a:off x="571472" y="1428736"/>
            <a:ext cx="8143932" cy="4500594"/>
          </a:xfrm>
          <a:prstGeom prst="rect">
            <a:avLst/>
          </a:prstGeom>
          <a:noFill/>
          <a:ln w="76200" cap="flat" cmpd="sng" algn="ctr">
            <a:solidFill>
              <a:srgbClr val="FF0000">
                <a:alpha val="62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71472" y="142873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GENEUS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GEneral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Nuclear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data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Evaluation </a:t>
            </a: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and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Uncertainty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System</a:t>
            </a:r>
            <a:endParaRPr kumimoji="0" lang="de-AT" sz="2400" b="1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0166" y="2285992"/>
            <a:ext cx="1357322" cy="71438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643042" y="2285992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Nuclear</a:t>
            </a:r>
            <a:endParaRPr kumimoji="0" lang="de-AT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Model 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3643306" y="2285992"/>
            <a:ext cx="1571636" cy="71438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571868" y="2285992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Parameter </a:t>
            </a:r>
            <a:r>
              <a:rPr kumimoji="0" lang="de-AT" sz="20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Uncertainties</a:t>
            </a:r>
            <a:r>
              <a:rPr kumimoji="0" lang="de-AT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de-AT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6500826" y="2285992"/>
            <a:ext cx="1143008" cy="714380"/>
          </a:xfrm>
          <a:prstGeom prst="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572264" y="2285992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Model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Defects</a:t>
            </a:r>
            <a:endParaRPr kumimoji="0" lang="de-AT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2428860" y="3000372"/>
            <a:ext cx="1071570" cy="85725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5" name="Gerade Verbindung mit Pfeil 44"/>
          <p:cNvCxnSpPr>
            <a:endCxn id="48" idx="0"/>
          </p:cNvCxnSpPr>
          <p:nvPr/>
        </p:nvCxnSpPr>
        <p:spPr>
          <a:xfrm rot="5400000">
            <a:off x="3679820" y="3234079"/>
            <a:ext cx="857256" cy="3587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6" name="Gerade Verbindung mit Pfeil 45"/>
          <p:cNvCxnSpPr/>
          <p:nvPr/>
        </p:nvCxnSpPr>
        <p:spPr>
          <a:xfrm rot="10800000" flipV="1">
            <a:off x="4357686" y="2857496"/>
            <a:ext cx="2143140" cy="10001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7" name="Rechteck 46"/>
          <p:cNvSpPr/>
          <p:nvPr/>
        </p:nvSpPr>
        <p:spPr>
          <a:xfrm>
            <a:off x="3286116" y="3857628"/>
            <a:ext cx="1285884" cy="928694"/>
          </a:xfrm>
          <a:prstGeom prst="rect">
            <a:avLst/>
          </a:prstGeom>
          <a:solidFill>
            <a:srgbClr val="FFC000">
              <a:alpha val="78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286116" y="3842097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Linearized</a:t>
            </a:r>
            <a:endParaRPr kumimoji="0" lang="de-AT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Bayesian</a:t>
            </a:r>
            <a:endParaRPr kumimoji="0" lang="de-AT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Update </a:t>
            </a:r>
            <a:endParaRPr kumimoji="0" lang="de-AT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5715008" y="3500438"/>
            <a:ext cx="1857388" cy="714380"/>
          </a:xfrm>
          <a:prstGeom prst="rect">
            <a:avLst/>
          </a:prstGeom>
          <a:solidFill>
            <a:srgbClr val="FF0000">
              <a:alpha val="62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786446" y="350043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Experimental Cross </a:t>
            </a:r>
            <a:r>
              <a:rPr kumimoji="0" lang="de-AT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Sections</a:t>
            </a:r>
            <a: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de-AT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5715008" y="4357694"/>
            <a:ext cx="1500198" cy="1000132"/>
          </a:xfrm>
          <a:prstGeom prst="rect">
            <a:avLst/>
          </a:prstGeom>
          <a:solidFill>
            <a:srgbClr val="FF0000">
              <a:alpha val="62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5786446" y="4357694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Experiment </a:t>
            </a:r>
            <a:r>
              <a:rPr kumimoji="0" lang="de-AT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Covariance</a:t>
            </a:r>
            <a: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de-AT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Estimation</a:t>
            </a:r>
            <a: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de-AT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53" name="Gerade Verbindung mit Pfeil 52"/>
          <p:cNvCxnSpPr/>
          <p:nvPr/>
        </p:nvCxnSpPr>
        <p:spPr>
          <a:xfrm rot="10800000" flipV="1">
            <a:off x="4572001" y="3854380"/>
            <a:ext cx="1143008" cy="28899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4" name="Gerade Verbindung mit Pfeil 53"/>
          <p:cNvCxnSpPr>
            <a:stCxn id="51" idx="1"/>
          </p:cNvCxnSpPr>
          <p:nvPr/>
        </p:nvCxnSpPr>
        <p:spPr>
          <a:xfrm rot="10800000">
            <a:off x="4572000" y="4429138"/>
            <a:ext cx="1143008" cy="42862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5" name="Rechteck 54"/>
          <p:cNvSpPr/>
          <p:nvPr/>
        </p:nvSpPr>
        <p:spPr>
          <a:xfrm>
            <a:off x="3428992" y="5072074"/>
            <a:ext cx="1000132" cy="71438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500430" y="5078568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Output 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7" name="Gerade Verbindung mit Pfeil 56"/>
          <p:cNvCxnSpPr/>
          <p:nvPr/>
        </p:nvCxnSpPr>
        <p:spPr>
          <a:xfrm rot="5400000">
            <a:off x="3785387" y="4928402"/>
            <a:ext cx="286551" cy="79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pic>
        <p:nvPicPr>
          <p:cNvPr id="32" name="Picture 5" descr="at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cxnSp>
        <p:nvCxnSpPr>
          <p:cNvPr id="33" name="Gerade Verbindung 32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25</a:t>
            </a:fld>
            <a:endParaRPr lang="de-AT" dirty="0"/>
          </a:p>
        </p:txBody>
      </p:sp>
      <p:cxnSp>
        <p:nvCxnSpPr>
          <p:cNvPr id="35" name="Gerade Verbindung 34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chemeClr val="bg1">
                    <a:lumMod val="65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Parameter              Model           </a:t>
            </a:r>
            <a:r>
              <a:rPr lang="de-AT" sz="1900" dirty="0" smtClean="0"/>
              <a:t>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/>
              <a:t>Uncertainties</a:t>
            </a:r>
            <a:r>
              <a:rPr lang="de-AT" sz="1900" dirty="0" smtClean="0"/>
              <a:t>   </a:t>
            </a:r>
          </a:p>
        </p:txBody>
      </p:sp>
      <p:cxnSp>
        <p:nvCxnSpPr>
          <p:cNvPr id="63" name="Gerade Verbindung 62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elplatzhalter 1"/>
          <p:cNvSpPr txBox="1">
            <a:spLocks/>
          </p:cNvSpPr>
          <p:nvPr/>
        </p:nvSpPr>
        <p:spPr>
          <a:xfrm>
            <a:off x="242886" y="142852"/>
            <a:ext cx="7258072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he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Full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Bayesian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Evaluation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Technique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is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implemented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in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the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program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GENEUS.</a:t>
            </a:r>
            <a:endParaRPr kumimoji="0" lang="de-A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/>
          <p:cNvSpPr/>
          <p:nvPr/>
        </p:nvSpPr>
        <p:spPr>
          <a:xfrm>
            <a:off x="0" y="6215082"/>
            <a:ext cx="9144000" cy="1285860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0" name="Rechteck 59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6" descr="TU_Signet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pic>
        <p:nvPicPr>
          <p:cNvPr id="32" name="Picture 5" descr="at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cxnSp>
        <p:nvCxnSpPr>
          <p:cNvPr id="33" name="Gerade Verbindung 32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26</a:t>
            </a:fld>
            <a:endParaRPr lang="de-AT" dirty="0"/>
          </a:p>
        </p:txBody>
      </p:sp>
      <p:cxnSp>
        <p:nvCxnSpPr>
          <p:cNvPr id="58" name="Gerade Verbindung 57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chemeClr val="bg1">
                    <a:lumMod val="65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Parameter              Model           </a:t>
            </a:r>
            <a:r>
              <a:rPr lang="de-AT" sz="1900" dirty="0" smtClean="0"/>
              <a:t>Experimental</a:t>
            </a:r>
          </a:p>
          <a:p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/>
              <a:t>Uncertainties</a:t>
            </a:r>
            <a:r>
              <a:rPr lang="de-AT" sz="1900" dirty="0" smtClean="0"/>
              <a:t>   </a:t>
            </a:r>
          </a:p>
        </p:txBody>
      </p:sp>
      <p:cxnSp>
        <p:nvCxnSpPr>
          <p:cNvPr id="64" name="Gerade Verbindung 63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elplatzhalter 1"/>
          <p:cNvSpPr txBox="1">
            <a:spLocks/>
          </p:cNvSpPr>
          <p:nvPr/>
        </p:nvSpPr>
        <p:spPr>
          <a:xfrm>
            <a:off x="214282" y="142852"/>
            <a:ext cx="7686700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3200" b="1" dirty="0" smtClean="0">
                <a:ea typeface="+mj-ea"/>
                <a:cs typeface="Estrangelo Edessa" pitchFamily="66" charset="0"/>
              </a:rPr>
              <a:t>Inter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and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intra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experimental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uncertainties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are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considered</a:t>
            </a:r>
            <a:r>
              <a:rPr lang="de-AT" sz="3200" b="1" dirty="0" smtClean="0">
                <a:ea typeface="+mj-ea"/>
                <a:cs typeface="Estrangelo Edessa" pitchFamily="66" charset="0"/>
              </a:rPr>
              <a:t>.</a:t>
            </a:r>
            <a:endParaRPr kumimoji="0" lang="de-A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Estrangelo Edessa" pitchFamily="66" charset="0"/>
            </a:endParaRPr>
          </a:p>
        </p:txBody>
      </p:sp>
      <p:pic>
        <p:nvPicPr>
          <p:cNvPr id="59" name="Grafik 58" descr="XsTotExp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2908" y="1354184"/>
            <a:ext cx="4912226" cy="2503444"/>
          </a:xfrm>
          <a:prstGeom prst="rect">
            <a:avLst/>
          </a:prstGeom>
        </p:spPr>
      </p:pic>
      <p:sp>
        <p:nvSpPr>
          <p:cNvPr id="67" name="Ellipse 66"/>
          <p:cNvSpPr/>
          <p:nvPr/>
        </p:nvSpPr>
        <p:spPr>
          <a:xfrm>
            <a:off x="642910" y="1571612"/>
            <a:ext cx="100013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8" name="Textfeld 67"/>
          <p:cNvSpPr txBox="1"/>
          <p:nvPr/>
        </p:nvSpPr>
        <p:spPr>
          <a:xfrm>
            <a:off x="5286380" y="1797784"/>
            <a:ext cx="3571900" cy="16312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AT" sz="2000" dirty="0" err="1" smtClean="0"/>
              <a:t>Three</a:t>
            </a:r>
            <a:r>
              <a:rPr lang="de-AT" sz="2000" dirty="0" smtClean="0"/>
              <a:t> different experimental </a:t>
            </a:r>
            <a:r>
              <a:rPr lang="de-AT" sz="2000" b="1" dirty="0" err="1" smtClean="0"/>
              <a:t>data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sets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which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deviate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systematically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from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each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other</a:t>
            </a:r>
            <a:r>
              <a:rPr lang="de-AT" sz="2000" b="1" dirty="0" smtClean="0"/>
              <a:t>,  </a:t>
            </a:r>
            <a:r>
              <a:rPr lang="de-AT" sz="2000" b="1" dirty="0" err="1" smtClean="0"/>
              <a:t>considered</a:t>
            </a:r>
            <a:r>
              <a:rPr lang="de-AT" sz="2000" b="1" dirty="0" smtClean="0"/>
              <a:t> in </a:t>
            </a:r>
          </a:p>
          <a:p>
            <a:r>
              <a:rPr lang="de-AT" sz="2000" b="1" dirty="0" err="1" smtClean="0">
                <a:solidFill>
                  <a:srgbClr val="FF0000"/>
                </a:solidFill>
              </a:rPr>
              <a:t>uncertainties</a:t>
            </a:r>
            <a:r>
              <a:rPr lang="de-AT" sz="2000" b="1" dirty="0" smtClean="0">
                <a:solidFill>
                  <a:srgbClr val="FF0000"/>
                </a:solidFill>
              </a:rPr>
              <a:t> </a:t>
            </a:r>
            <a:r>
              <a:rPr lang="de-AT" sz="2000" b="1" dirty="0" err="1" smtClean="0">
                <a:solidFill>
                  <a:srgbClr val="FF0000"/>
                </a:solidFill>
              </a:rPr>
              <a:t>of</a:t>
            </a:r>
            <a:r>
              <a:rPr lang="de-AT" sz="2000" b="1" dirty="0" smtClean="0">
                <a:solidFill>
                  <a:srgbClr val="FF0000"/>
                </a:solidFill>
              </a:rPr>
              <a:t>  </a:t>
            </a:r>
            <a:r>
              <a:rPr lang="de-AT" sz="2000" b="1" dirty="0" err="1" smtClean="0">
                <a:solidFill>
                  <a:srgbClr val="FF0000"/>
                </a:solidFill>
              </a:rPr>
              <a:t>experiment</a:t>
            </a:r>
            <a:r>
              <a:rPr lang="de-AT" sz="2000" b="1" dirty="0" smtClean="0">
                <a:solidFill>
                  <a:srgbClr val="FF0000"/>
                </a:solidFill>
              </a:rPr>
              <a:t> B</a:t>
            </a:r>
            <a:endParaRPr lang="de-AT" sz="2000" b="1" dirty="0"/>
          </a:p>
        </p:txBody>
      </p:sp>
      <p:cxnSp>
        <p:nvCxnSpPr>
          <p:cNvPr id="69" name="Form 17"/>
          <p:cNvCxnSpPr>
            <a:stCxn id="67" idx="4"/>
            <a:endCxn id="68" idx="1"/>
          </p:cNvCxnSpPr>
          <p:nvPr/>
        </p:nvCxnSpPr>
        <p:spPr>
          <a:xfrm rot="16200000" flipH="1">
            <a:off x="2979540" y="306552"/>
            <a:ext cx="470276" cy="4143404"/>
          </a:xfrm>
          <a:prstGeom prst="curvedConnector2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Grafik 71" descr="enhanced_bay_u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3571876"/>
            <a:ext cx="3260339" cy="2571768"/>
          </a:xfrm>
          <a:prstGeom prst="rect">
            <a:avLst/>
          </a:prstGeom>
        </p:spPr>
      </p:pic>
      <p:sp>
        <p:nvSpPr>
          <p:cNvPr id="73" name="Textfeld 72"/>
          <p:cNvSpPr txBox="1"/>
          <p:nvPr/>
        </p:nvSpPr>
        <p:spPr>
          <a:xfrm>
            <a:off x="928662" y="4485039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/>
              <a:t>Uncertainties</a:t>
            </a:r>
            <a:r>
              <a:rPr lang="de-AT" sz="2000" dirty="0" smtClean="0"/>
              <a:t> </a:t>
            </a:r>
            <a:r>
              <a:rPr lang="de-AT" sz="2000" dirty="0" err="1" smtClean="0"/>
              <a:t>are</a:t>
            </a:r>
            <a:r>
              <a:rPr lang="de-AT" sz="2000" dirty="0" smtClean="0"/>
              <a:t> </a:t>
            </a:r>
            <a:r>
              <a:rPr lang="de-AT" sz="2000" dirty="0" err="1" smtClean="0"/>
              <a:t>considered</a:t>
            </a:r>
            <a:r>
              <a:rPr lang="de-AT" sz="2000" dirty="0" smtClean="0"/>
              <a:t> </a:t>
            </a:r>
            <a:r>
              <a:rPr lang="de-AT" sz="2000" dirty="0" err="1" smtClean="0"/>
              <a:t>for</a:t>
            </a:r>
            <a:r>
              <a:rPr lang="de-AT" sz="2000" dirty="0" smtClean="0"/>
              <a:t> </a:t>
            </a:r>
            <a:r>
              <a:rPr lang="de-AT" sz="2000" dirty="0" err="1" smtClean="0"/>
              <a:t>each</a:t>
            </a:r>
            <a:r>
              <a:rPr lang="de-AT" sz="2000" dirty="0" smtClean="0"/>
              <a:t> individual </a:t>
            </a:r>
            <a:r>
              <a:rPr lang="de-AT" sz="2000" dirty="0" err="1" smtClean="0"/>
              <a:t>data</a:t>
            </a:r>
            <a:r>
              <a:rPr lang="de-AT" sz="2000" dirty="0" smtClean="0"/>
              <a:t> </a:t>
            </a:r>
            <a:r>
              <a:rPr lang="de-AT" sz="2000" dirty="0" err="1" smtClean="0"/>
              <a:t>set</a:t>
            </a:r>
            <a:r>
              <a:rPr lang="de-AT" sz="2000" dirty="0" smtClean="0"/>
              <a:t> </a:t>
            </a:r>
            <a:r>
              <a:rPr lang="de-AT" sz="2000" dirty="0" err="1" smtClean="0"/>
              <a:t>as</a:t>
            </a:r>
            <a:r>
              <a:rPr lang="de-AT" sz="2000" dirty="0" smtClean="0"/>
              <a:t> well </a:t>
            </a:r>
            <a:r>
              <a:rPr lang="de-AT" sz="2000" dirty="0" err="1" smtClean="0"/>
              <a:t>as</a:t>
            </a:r>
            <a:r>
              <a:rPr lang="de-AT" sz="2000" dirty="0" smtClean="0"/>
              <a:t> </a:t>
            </a:r>
            <a:r>
              <a:rPr lang="de-AT" sz="2000" dirty="0" err="1" smtClean="0"/>
              <a:t>between</a:t>
            </a:r>
            <a:r>
              <a:rPr lang="de-AT" sz="2000" dirty="0" smtClean="0"/>
              <a:t> </a:t>
            </a:r>
            <a:r>
              <a:rPr lang="de-AT" sz="2000" dirty="0" err="1" smtClean="0"/>
              <a:t>pairs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data</a:t>
            </a:r>
            <a:r>
              <a:rPr lang="de-AT" sz="2000" dirty="0" smtClean="0"/>
              <a:t> </a:t>
            </a:r>
            <a:r>
              <a:rPr lang="de-AT" sz="2000" dirty="0" err="1" smtClean="0"/>
              <a:t>sets</a:t>
            </a:r>
            <a:r>
              <a:rPr lang="de-AT" sz="2000" dirty="0" smtClean="0"/>
              <a:t>.</a:t>
            </a:r>
            <a:endParaRPr lang="de-AT" sz="2000" dirty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/>
          <p:cNvSpPr/>
          <p:nvPr/>
        </p:nvSpPr>
        <p:spPr>
          <a:xfrm>
            <a:off x="0" y="6215082"/>
            <a:ext cx="9144000" cy="1285860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0" name="Rechteck 59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6" descr="TU_Signet_CMYK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pic>
        <p:nvPicPr>
          <p:cNvPr id="32" name="Picture 5" descr="ati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cxnSp>
        <p:nvCxnSpPr>
          <p:cNvPr id="33" name="Gerade Verbindung 32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27</a:t>
            </a:fld>
            <a:endParaRPr lang="de-AT" dirty="0"/>
          </a:p>
        </p:txBody>
      </p:sp>
      <p:cxnSp>
        <p:nvCxnSpPr>
          <p:cNvPr id="58" name="Gerade Verbindung 57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chemeClr val="bg1">
                    <a:lumMod val="65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Parameter              Model           </a:t>
            </a:r>
            <a:r>
              <a:rPr lang="de-AT" sz="1900" dirty="0" smtClean="0"/>
              <a:t>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/>
              <a:t>Uncertainties</a:t>
            </a:r>
            <a:r>
              <a:rPr lang="de-AT" sz="1900" dirty="0" smtClean="0"/>
              <a:t>   </a:t>
            </a:r>
          </a:p>
        </p:txBody>
      </p:sp>
      <p:cxnSp>
        <p:nvCxnSpPr>
          <p:cNvPr id="64" name="Gerade Verbindung 63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elplatzhalter 1"/>
          <p:cNvSpPr txBox="1">
            <a:spLocks/>
          </p:cNvSpPr>
          <p:nvPr/>
        </p:nvSpPr>
        <p:spPr>
          <a:xfrm>
            <a:off x="242886" y="142852"/>
            <a:ext cx="7258072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Experimental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lang="de-AT" sz="3200" b="1" dirty="0" err="1" smtClean="0">
                <a:ea typeface="+mj-ea"/>
                <a:cs typeface="Estrangelo Edessa" pitchFamily="66" charset="0"/>
              </a:rPr>
              <a:t>u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ncertainties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are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estimated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according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to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available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literature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.</a:t>
            </a:r>
            <a:endParaRPr kumimoji="0" lang="de-A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14282" y="1428736"/>
            <a:ext cx="4714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err="1" smtClean="0"/>
              <a:t>Systematic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and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statistical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uncertainties</a:t>
            </a:r>
            <a:r>
              <a:rPr lang="de-AT" sz="2000" b="1" dirty="0" smtClean="0"/>
              <a:t> </a:t>
            </a:r>
            <a:r>
              <a:rPr lang="de-AT" sz="2000" dirty="0" err="1" smtClean="0"/>
              <a:t>are</a:t>
            </a:r>
            <a:r>
              <a:rPr lang="de-AT" sz="2000" dirty="0" smtClean="0"/>
              <a:t> </a:t>
            </a:r>
            <a:r>
              <a:rPr lang="de-AT" sz="2000" dirty="0" err="1" smtClean="0"/>
              <a:t>considered</a:t>
            </a:r>
            <a:r>
              <a:rPr lang="de-AT" sz="2000" dirty="0" smtClean="0"/>
              <a:t> </a:t>
            </a:r>
            <a:r>
              <a:rPr lang="de-AT" sz="2000" dirty="0" err="1" smtClean="0"/>
              <a:t>for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b="1" i="1" dirty="0" err="1" smtClean="0"/>
              <a:t>single</a:t>
            </a:r>
            <a:r>
              <a:rPr lang="de-AT" sz="2000" b="1" i="1" dirty="0" smtClean="0"/>
              <a:t> </a:t>
            </a:r>
            <a:r>
              <a:rPr lang="de-AT" sz="2000" b="1" i="1" dirty="0" err="1" smtClean="0"/>
              <a:t>experiments</a:t>
            </a:r>
            <a:r>
              <a:rPr lang="de-AT" sz="2000" i="1" dirty="0" smtClean="0"/>
              <a:t>. </a:t>
            </a:r>
          </a:p>
          <a:p>
            <a:r>
              <a:rPr lang="de-AT" sz="2000" b="1" dirty="0" err="1" smtClean="0"/>
              <a:t>Systematic</a:t>
            </a:r>
            <a:r>
              <a:rPr lang="de-AT" sz="2000" dirty="0" smtClean="0"/>
              <a:t>  </a:t>
            </a:r>
            <a:r>
              <a:rPr lang="de-AT" sz="2000" dirty="0" err="1" smtClean="0"/>
              <a:t>uncertainties</a:t>
            </a:r>
            <a:r>
              <a:rPr lang="de-AT" sz="2000" dirty="0" smtClean="0"/>
              <a:t> </a:t>
            </a:r>
            <a:r>
              <a:rPr lang="de-AT" sz="2000" dirty="0" err="1" smtClean="0"/>
              <a:t>are</a:t>
            </a:r>
            <a:r>
              <a:rPr lang="de-AT" sz="2000" dirty="0" smtClean="0"/>
              <a:t> </a:t>
            </a:r>
            <a:r>
              <a:rPr lang="de-AT" sz="2000" dirty="0" err="1" smtClean="0"/>
              <a:t>considered</a:t>
            </a:r>
            <a:r>
              <a:rPr lang="de-AT" sz="2000" dirty="0" smtClean="0"/>
              <a:t> </a:t>
            </a:r>
            <a:r>
              <a:rPr lang="de-AT" sz="2000" dirty="0" err="1" smtClean="0"/>
              <a:t>as</a:t>
            </a:r>
            <a:r>
              <a:rPr lang="de-AT" sz="2000" dirty="0" smtClean="0"/>
              <a:t> well </a:t>
            </a:r>
            <a:r>
              <a:rPr lang="de-AT" sz="2000" b="1" i="1" dirty="0" err="1" smtClean="0"/>
              <a:t>between</a:t>
            </a:r>
            <a:r>
              <a:rPr lang="de-AT" sz="2000" b="1" i="1" dirty="0" smtClean="0"/>
              <a:t> different </a:t>
            </a:r>
            <a:r>
              <a:rPr lang="de-AT" sz="2000" b="1" i="1" dirty="0" err="1" smtClean="0"/>
              <a:t>experiments</a:t>
            </a:r>
            <a:r>
              <a:rPr lang="de-AT" sz="2000" b="1" i="1" dirty="0" smtClean="0"/>
              <a:t> </a:t>
            </a:r>
            <a:r>
              <a:rPr lang="de-AT" sz="2000" dirty="0" err="1" smtClean="0"/>
              <a:t>depending</a:t>
            </a:r>
            <a:r>
              <a:rPr lang="de-AT" sz="2000" dirty="0" smtClean="0"/>
              <a:t> on </a:t>
            </a:r>
            <a:r>
              <a:rPr lang="de-AT" sz="2000" dirty="0" err="1" smtClean="0"/>
              <a:t>their</a:t>
            </a:r>
            <a:r>
              <a:rPr lang="de-AT" sz="2000" dirty="0" smtClean="0"/>
              <a:t> </a:t>
            </a:r>
            <a:r>
              <a:rPr lang="de-AT" sz="2000" dirty="0" err="1" smtClean="0"/>
              <a:t>correlation</a:t>
            </a:r>
            <a:r>
              <a:rPr lang="de-AT" sz="2000" dirty="0" smtClean="0"/>
              <a:t>. </a:t>
            </a:r>
          </a:p>
          <a:p>
            <a:r>
              <a:rPr lang="de-AT" sz="2000" dirty="0" smtClean="0"/>
              <a:t>All </a:t>
            </a:r>
            <a:r>
              <a:rPr lang="de-AT" sz="2000" dirty="0" err="1" smtClean="0"/>
              <a:t>experiments</a:t>
            </a:r>
            <a:r>
              <a:rPr lang="de-AT" sz="2000" dirty="0" smtClean="0"/>
              <a:t> </a:t>
            </a:r>
            <a:r>
              <a:rPr lang="de-AT" sz="2000" dirty="0" err="1" smtClean="0"/>
              <a:t>which</a:t>
            </a:r>
            <a:r>
              <a:rPr lang="de-AT" sz="2000" dirty="0" smtClean="0"/>
              <a:t> </a:t>
            </a:r>
            <a:r>
              <a:rPr lang="de-AT" sz="2000" dirty="0" err="1" smtClean="0"/>
              <a:t>are</a:t>
            </a:r>
            <a:r>
              <a:rPr lang="de-AT" sz="2000" dirty="0" smtClean="0"/>
              <a:t> </a:t>
            </a:r>
            <a:r>
              <a:rPr lang="de-AT" sz="2000" dirty="0" err="1" smtClean="0"/>
              <a:t>correlated</a:t>
            </a:r>
            <a:r>
              <a:rPr lang="de-AT" sz="2000" dirty="0" smtClean="0"/>
              <a:t> </a:t>
            </a:r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de-AT" sz="2000" dirty="0" err="1" smtClean="0"/>
              <a:t>each</a:t>
            </a:r>
            <a:r>
              <a:rPr lang="de-AT" sz="2000" dirty="0" smtClean="0"/>
              <a:t> </a:t>
            </a:r>
            <a:r>
              <a:rPr lang="de-AT" sz="2000" dirty="0" err="1" smtClean="0"/>
              <a:t>other</a:t>
            </a:r>
            <a:r>
              <a:rPr lang="de-AT" sz="2000" dirty="0" smtClean="0"/>
              <a:t>, </a:t>
            </a:r>
            <a:r>
              <a:rPr lang="de-AT" sz="2000" dirty="0" err="1" smtClean="0"/>
              <a:t>are</a:t>
            </a:r>
            <a:r>
              <a:rPr lang="de-AT" sz="2000" dirty="0" smtClean="0"/>
              <a:t> </a:t>
            </a:r>
            <a:r>
              <a:rPr lang="de-AT" sz="2000" dirty="0" err="1" smtClean="0"/>
              <a:t>part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one</a:t>
            </a:r>
            <a:r>
              <a:rPr lang="de-AT" sz="2000" dirty="0" smtClean="0"/>
              <a:t> </a:t>
            </a:r>
            <a:r>
              <a:rPr lang="de-AT" sz="2000" b="1" dirty="0" smtClean="0"/>
              <a:t>large block </a:t>
            </a:r>
            <a:r>
              <a:rPr lang="de-AT" sz="2000" b="1" dirty="0" err="1" smtClean="0"/>
              <a:t>covariance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matrix</a:t>
            </a:r>
            <a:r>
              <a:rPr lang="de-AT" sz="2000" b="1" dirty="0" smtClean="0"/>
              <a:t>. </a:t>
            </a:r>
            <a:endParaRPr lang="de-AT" sz="2000" b="1" dirty="0"/>
          </a:p>
        </p:txBody>
      </p:sp>
      <p:graphicFrame>
        <p:nvGraphicFramePr>
          <p:cNvPr id="21" name="Objekt 20"/>
          <p:cNvGraphicFramePr>
            <a:graphicFrameLocks noChangeAspect="1"/>
          </p:cNvGraphicFramePr>
          <p:nvPr/>
        </p:nvGraphicFramePr>
        <p:xfrm>
          <a:off x="654050" y="4357688"/>
          <a:ext cx="7835900" cy="685800"/>
        </p:xfrm>
        <a:graphic>
          <a:graphicData uri="http://schemas.openxmlformats.org/presentationml/2006/ole">
            <p:oleObj spid="_x0000_s40962" name="Formel" r:id="rId5" imgW="7835760" imgH="685800" progId="Equation.DSMT4">
              <p:embed/>
            </p:oleObj>
          </a:graphicData>
        </a:graphic>
      </p:graphicFrame>
      <p:cxnSp>
        <p:nvCxnSpPr>
          <p:cNvPr id="22" name="Gerade Verbindung mit Pfeil 21"/>
          <p:cNvCxnSpPr/>
          <p:nvPr/>
        </p:nvCxnSpPr>
        <p:spPr>
          <a:xfrm rot="5400000">
            <a:off x="2143108" y="5072074"/>
            <a:ext cx="428628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rot="5400000">
            <a:off x="4179091" y="5179231"/>
            <a:ext cx="50006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rot="16200000" flipH="1">
            <a:off x="7073124" y="5001430"/>
            <a:ext cx="428628" cy="1412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0" y="550070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Errors in </a:t>
            </a:r>
            <a:r>
              <a:rPr lang="de-AT" sz="2000" dirty="0" err="1" smtClean="0"/>
              <a:t>terms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cross</a:t>
            </a:r>
            <a:r>
              <a:rPr lang="de-AT" sz="2000" dirty="0" smtClean="0"/>
              <a:t> </a:t>
            </a:r>
            <a:r>
              <a:rPr lang="de-AT" sz="2000" dirty="0" err="1" smtClean="0"/>
              <a:t>sections</a:t>
            </a:r>
            <a:r>
              <a:rPr lang="de-AT" sz="2000" dirty="0" smtClean="0"/>
              <a:t>            </a:t>
            </a:r>
            <a:r>
              <a:rPr lang="de-AT" sz="2000" dirty="0" err="1" smtClean="0"/>
              <a:t>energy</a:t>
            </a:r>
            <a:r>
              <a:rPr lang="de-AT" sz="2000" dirty="0" smtClean="0"/>
              <a:t>              </a:t>
            </a:r>
            <a:r>
              <a:rPr lang="de-AT" sz="2000" dirty="0" err="1" smtClean="0"/>
              <a:t>cross</a:t>
            </a:r>
            <a:r>
              <a:rPr lang="de-AT" sz="2000" dirty="0" smtClean="0"/>
              <a:t> </a:t>
            </a:r>
            <a:r>
              <a:rPr lang="de-AT" sz="2000" dirty="0" err="1" smtClean="0"/>
              <a:t>section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standard</a:t>
            </a:r>
            <a:r>
              <a:rPr lang="de-AT" sz="2000" dirty="0" smtClean="0"/>
              <a:t> material</a:t>
            </a:r>
            <a:endParaRPr lang="de-AT" sz="2000" dirty="0"/>
          </a:p>
        </p:txBody>
      </p:sp>
      <p:pic>
        <p:nvPicPr>
          <p:cNvPr id="26" name="Grafik 25" descr="Mn55_corBlock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1357298"/>
            <a:ext cx="4000496" cy="2800347"/>
          </a:xfrm>
          <a:prstGeom prst="rect">
            <a:avLst/>
          </a:prstGeom>
        </p:spPr>
      </p:pic>
      <p:cxnSp>
        <p:nvCxnSpPr>
          <p:cNvPr id="27" name="Gerade Verbindung 26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/>
          <p:cNvSpPr/>
          <p:nvPr/>
        </p:nvSpPr>
        <p:spPr>
          <a:xfrm>
            <a:off x="0" y="6215082"/>
            <a:ext cx="9144000" cy="1285860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Rechteck 29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platzhalter 1"/>
          <p:cNvSpPr txBox="1">
            <a:spLocks/>
          </p:cNvSpPr>
          <p:nvPr/>
        </p:nvSpPr>
        <p:spPr>
          <a:xfrm>
            <a:off x="285720" y="142852"/>
            <a:ext cx="7572428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Experimental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Uncertainties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are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propagated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by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the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Full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Bayesian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Evaluation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Technique</a:t>
            </a:r>
            <a:endParaRPr kumimoji="0" lang="de-A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428596" y="6357958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28</a:t>
            </a:fld>
            <a:endParaRPr lang="de-AT" dirty="0"/>
          </a:p>
        </p:txBody>
      </p:sp>
      <p:sp>
        <p:nvSpPr>
          <p:cNvPr id="8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6" descr="TU_Signet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cxnSp>
        <p:nvCxnSpPr>
          <p:cNvPr id="19" name="Gerade Verbindung 18"/>
          <p:cNvCxnSpPr/>
          <p:nvPr/>
        </p:nvCxnSpPr>
        <p:spPr>
          <a:xfrm>
            <a:off x="0" y="378619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rot="5400000" flipH="1" flipV="1">
            <a:off x="2178827" y="2607463"/>
            <a:ext cx="4929222" cy="2286016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at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29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28</a:t>
            </a:fld>
            <a:endParaRPr lang="de-AT" dirty="0"/>
          </a:p>
        </p:txBody>
      </p:sp>
      <p:cxnSp>
        <p:nvCxnSpPr>
          <p:cNvPr id="34" name="Gerade Verbindung 33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Parameter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     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Model   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de-AT" sz="1900" dirty="0" smtClean="0"/>
              <a:t>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/>
              <a:t>Uncertainties</a:t>
            </a:r>
            <a:r>
              <a:rPr lang="de-AT" sz="1900" dirty="0" smtClean="0"/>
              <a:t>   </a:t>
            </a:r>
          </a:p>
        </p:txBody>
      </p:sp>
      <p:cxnSp>
        <p:nvCxnSpPr>
          <p:cNvPr id="37" name="Gerade Verbindung 36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8"/>
          <p:cNvSpPr txBox="1"/>
          <p:nvPr/>
        </p:nvSpPr>
        <p:spPr>
          <a:xfrm>
            <a:off x="5072066" y="338608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Prior</a:t>
            </a:r>
            <a:endParaRPr lang="de-AT" sz="2000" dirty="0"/>
          </a:p>
        </p:txBody>
      </p:sp>
      <p:sp>
        <p:nvSpPr>
          <p:cNvPr id="42" name="TextBox 18"/>
          <p:cNvSpPr txBox="1"/>
          <p:nvPr/>
        </p:nvSpPr>
        <p:spPr>
          <a:xfrm>
            <a:off x="4286248" y="4891643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/>
              <a:t>Eval</a:t>
            </a:r>
            <a:r>
              <a:rPr lang="de-AT" sz="2000" dirty="0" smtClean="0"/>
              <a:t>. </a:t>
            </a:r>
            <a:r>
              <a:rPr lang="de-AT" sz="2000" dirty="0" err="1" smtClean="0"/>
              <a:t>with</a:t>
            </a:r>
            <a:r>
              <a:rPr lang="de-AT" sz="2000" dirty="0" smtClean="0"/>
              <a:t> diagonal experimental </a:t>
            </a:r>
            <a:r>
              <a:rPr lang="de-AT" sz="2000" dirty="0" err="1" smtClean="0"/>
              <a:t>Cov</a:t>
            </a:r>
            <a:endParaRPr lang="de-AT" sz="2000" dirty="0" smtClean="0"/>
          </a:p>
        </p:txBody>
      </p:sp>
      <p:pic>
        <p:nvPicPr>
          <p:cNvPr id="43" name="Grafik 42" descr="CompXsDet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1391643"/>
            <a:ext cx="4717054" cy="2323109"/>
          </a:xfrm>
          <a:prstGeom prst="rect">
            <a:avLst/>
          </a:prstGeom>
        </p:spPr>
      </p:pic>
      <p:pic>
        <p:nvPicPr>
          <p:cNvPr id="44" name="Grafik 43" descr="n,tot_n,totPri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364464"/>
            <a:ext cx="3357554" cy="2350288"/>
          </a:xfrm>
          <a:prstGeom prst="rect">
            <a:avLst/>
          </a:prstGeom>
        </p:spPr>
      </p:pic>
      <p:pic>
        <p:nvPicPr>
          <p:cNvPr id="45" name="Grafik 44" descr="n,tot_n,totEvalKorF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3857628"/>
            <a:ext cx="3428992" cy="2286016"/>
          </a:xfrm>
          <a:prstGeom prst="rect">
            <a:avLst/>
          </a:prstGeom>
        </p:spPr>
      </p:pic>
      <p:pic>
        <p:nvPicPr>
          <p:cNvPr id="46" name="Grafik 45" descr="n,tot_n,totEvalEin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78" y="3886225"/>
            <a:ext cx="3428992" cy="2257419"/>
          </a:xfrm>
          <a:prstGeom prst="rect">
            <a:avLst/>
          </a:prstGeom>
        </p:spPr>
      </p:pic>
      <p:sp>
        <p:nvSpPr>
          <p:cNvPr id="47" name="TextBox 18"/>
          <p:cNvSpPr txBox="1"/>
          <p:nvPr/>
        </p:nvSpPr>
        <p:spPr>
          <a:xfrm>
            <a:off x="4429124" y="1285860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Cross </a:t>
            </a:r>
            <a:r>
              <a:rPr lang="de-AT" sz="2000" dirty="0" err="1" smtClean="0"/>
              <a:t>sections</a:t>
            </a:r>
            <a:endParaRPr lang="de-AT" sz="2000" dirty="0"/>
          </a:p>
        </p:txBody>
      </p:sp>
      <p:sp>
        <p:nvSpPr>
          <p:cNvPr id="48" name="TextBox 18"/>
          <p:cNvSpPr txBox="1"/>
          <p:nvPr/>
        </p:nvSpPr>
        <p:spPr>
          <a:xfrm>
            <a:off x="3357554" y="3770659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/>
              <a:t>Eval</a:t>
            </a:r>
            <a:r>
              <a:rPr lang="de-AT" sz="2000" dirty="0" smtClean="0"/>
              <a:t>. </a:t>
            </a:r>
            <a:r>
              <a:rPr lang="de-AT" sz="2000" dirty="0" err="1" smtClean="0"/>
              <a:t>with</a:t>
            </a:r>
            <a:r>
              <a:rPr lang="de-AT" sz="2000" dirty="0" smtClean="0"/>
              <a:t> </a:t>
            </a:r>
            <a:r>
              <a:rPr lang="de-AT" sz="2000" dirty="0" err="1" smtClean="0"/>
              <a:t>full</a:t>
            </a:r>
            <a:r>
              <a:rPr lang="de-AT" sz="2000" dirty="0" smtClean="0"/>
              <a:t> </a:t>
            </a:r>
            <a:r>
              <a:rPr lang="de-AT" sz="2000" dirty="0" err="1" smtClean="0"/>
              <a:t>exp</a:t>
            </a:r>
            <a:r>
              <a:rPr lang="de-AT" sz="2000" dirty="0" smtClean="0"/>
              <a:t>. </a:t>
            </a:r>
            <a:r>
              <a:rPr lang="de-AT" sz="2000" dirty="0" err="1" smtClean="0"/>
              <a:t>Cov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t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86710" y="-24"/>
            <a:ext cx="135732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Picture 6" descr="TU_Signet_CMYK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720" y="71414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New </a:t>
            </a:r>
            <a:r>
              <a:rPr lang="de-AT" sz="3200" b="1" dirty="0" err="1" smtClean="0"/>
              <a:t>technologies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require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extension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of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evaluation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energy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range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and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covariances</a:t>
            </a:r>
            <a:r>
              <a:rPr lang="de-AT" sz="3200" b="1" dirty="0" smtClean="0"/>
              <a:t>.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 descr="XsTotExp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2008034"/>
            <a:ext cx="3909600" cy="1992470"/>
          </a:xfrm>
          <a:prstGeom prst="rect">
            <a:avLst/>
          </a:prstGeom>
        </p:spPr>
      </p:pic>
      <p:pic>
        <p:nvPicPr>
          <p:cNvPr id="38" name="Grafik 37" descr="npPb208FinEvalDet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165" y="3929066"/>
            <a:ext cx="3908331" cy="1924819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4000496" y="2034123"/>
            <a:ext cx="257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de-AT" sz="2000" dirty="0" err="1" smtClean="0"/>
              <a:t>combine</a:t>
            </a:r>
            <a:r>
              <a:rPr lang="de-AT" sz="2000" dirty="0" smtClean="0"/>
              <a:t> </a:t>
            </a:r>
            <a:r>
              <a:rPr lang="de-AT" sz="2000" dirty="0" err="1" smtClean="0"/>
              <a:t>exp</a:t>
            </a:r>
            <a:r>
              <a:rPr lang="de-AT" sz="2000" dirty="0" smtClean="0"/>
              <a:t>. </a:t>
            </a:r>
            <a:r>
              <a:rPr lang="de-AT" sz="2000" dirty="0" err="1" smtClean="0"/>
              <a:t>and</a:t>
            </a:r>
            <a:r>
              <a:rPr lang="de-AT" sz="2000" dirty="0" smtClean="0"/>
              <a:t> model </a:t>
            </a:r>
            <a:r>
              <a:rPr lang="de-AT" sz="2000" dirty="0" err="1" smtClean="0"/>
              <a:t>cross</a:t>
            </a:r>
            <a:r>
              <a:rPr lang="de-AT" sz="2000" dirty="0" smtClean="0"/>
              <a:t> </a:t>
            </a:r>
            <a:r>
              <a:rPr lang="de-AT" sz="2000" dirty="0" err="1" smtClean="0"/>
              <a:t>sections</a:t>
            </a:r>
            <a:r>
              <a:rPr lang="de-AT" sz="2000" dirty="0" smtClean="0"/>
              <a:t> </a:t>
            </a:r>
            <a:r>
              <a:rPr lang="el-GR" sz="2000" dirty="0" smtClean="0">
                <a:latin typeface="Calibri"/>
              </a:rPr>
              <a:t>σ</a:t>
            </a:r>
            <a:r>
              <a:rPr lang="de-AT" sz="2000" baseline="-25000" dirty="0" smtClean="0">
                <a:latin typeface="Calibri"/>
              </a:rPr>
              <a:t>i </a:t>
            </a:r>
            <a:r>
              <a:rPr lang="de-AT" sz="2000" dirty="0" err="1" smtClean="0"/>
              <a:t>consistently</a:t>
            </a:r>
            <a:r>
              <a:rPr lang="de-AT" sz="2000" dirty="0" smtClean="0"/>
              <a:t> </a:t>
            </a:r>
            <a:r>
              <a:rPr lang="de-AT" sz="2000" dirty="0" err="1" smtClean="0"/>
              <a:t>up</a:t>
            </a:r>
            <a:r>
              <a:rPr lang="de-AT" sz="2000" dirty="0" smtClean="0"/>
              <a:t> </a:t>
            </a:r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</a:p>
          <a:p>
            <a:r>
              <a:rPr lang="de-AT" sz="2000" b="1" dirty="0" smtClean="0">
                <a:solidFill>
                  <a:srgbClr val="FF0000"/>
                </a:solidFill>
              </a:rPr>
              <a:t>150 </a:t>
            </a:r>
            <a:r>
              <a:rPr lang="de-AT" sz="2000" b="1" dirty="0" err="1" smtClean="0">
                <a:solidFill>
                  <a:srgbClr val="FF0000"/>
                </a:solidFill>
              </a:rPr>
              <a:t>MeV</a:t>
            </a:r>
            <a:r>
              <a:rPr lang="de-AT" sz="2000" dirty="0" smtClean="0"/>
              <a:t>.</a:t>
            </a:r>
            <a:endParaRPr lang="de-AT" sz="2000" baseline="-25000" dirty="0"/>
          </a:p>
        </p:txBody>
      </p:sp>
      <p:sp>
        <p:nvSpPr>
          <p:cNvPr id="40" name="Textfeld 39"/>
          <p:cNvSpPr txBox="1"/>
          <p:nvPr/>
        </p:nvSpPr>
        <p:spPr>
          <a:xfrm>
            <a:off x="4572000" y="1285860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u="sng" dirty="0" err="1" smtClean="0"/>
              <a:t>Demands</a:t>
            </a:r>
            <a:r>
              <a:rPr lang="de-AT" sz="2400" u="sng" dirty="0" smtClean="0"/>
              <a:t> </a:t>
            </a:r>
            <a:r>
              <a:rPr lang="de-AT" sz="2400" u="sng" dirty="0" err="1" smtClean="0"/>
              <a:t>of</a:t>
            </a:r>
            <a:r>
              <a:rPr lang="de-AT" sz="2400" u="sng" dirty="0" smtClean="0"/>
              <a:t> </a:t>
            </a:r>
            <a:r>
              <a:rPr lang="de-AT" sz="2400" u="sng" dirty="0" err="1" smtClean="0"/>
              <a:t>new</a:t>
            </a:r>
            <a:r>
              <a:rPr lang="de-AT" sz="2400" u="sng" dirty="0" smtClean="0"/>
              <a:t> </a:t>
            </a:r>
            <a:r>
              <a:rPr lang="de-AT" sz="2400" u="sng" dirty="0" err="1" smtClean="0"/>
              <a:t>technologies</a:t>
            </a:r>
            <a:endParaRPr lang="de-AT" sz="2400" u="sng" dirty="0"/>
          </a:p>
        </p:txBody>
      </p:sp>
      <p:graphicFrame>
        <p:nvGraphicFramePr>
          <p:cNvPr id="41" name="Objekt 40"/>
          <p:cNvGraphicFramePr>
            <a:graphicFrameLocks noChangeAspect="1"/>
          </p:cNvGraphicFramePr>
          <p:nvPr/>
        </p:nvGraphicFramePr>
        <p:xfrm>
          <a:off x="4114800" y="3290888"/>
          <a:ext cx="914400" cy="276225"/>
        </p:xfrm>
        <a:graphic>
          <a:graphicData uri="http://schemas.openxmlformats.org/presentationml/2006/ole">
            <p:oleObj spid="_x0000_s67586" name="Formel" r:id="rId7" imgW="914400" imgH="276480" progId="Equation.DSMT4">
              <p:embed/>
            </p:oleObj>
          </a:graphicData>
        </a:graphic>
      </p:graphicFrame>
      <p:sp>
        <p:nvSpPr>
          <p:cNvPr id="47" name="Diagonaler Streifen 46"/>
          <p:cNvSpPr/>
          <p:nvPr/>
        </p:nvSpPr>
        <p:spPr>
          <a:xfrm>
            <a:off x="5260185" y="3286124"/>
            <a:ext cx="383385" cy="785818"/>
          </a:xfrm>
          <a:prstGeom prst="diagStripe">
            <a:avLst>
              <a:gd name="adj" fmla="val 80164"/>
            </a:avLst>
          </a:prstGeom>
          <a:solidFill>
            <a:srgbClr val="00FF00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48" name="Diagonaler Streifen 47"/>
          <p:cNvSpPr/>
          <p:nvPr/>
        </p:nvSpPr>
        <p:spPr>
          <a:xfrm rot="5400000">
            <a:off x="4951813" y="3763570"/>
            <a:ext cx="357187" cy="259557"/>
          </a:xfrm>
          <a:prstGeom prst="diagStripe">
            <a:avLst>
              <a:gd name="adj" fmla="val 5678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6786578" y="2000240"/>
            <a:ext cx="25003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de-AT" sz="2000" dirty="0" err="1" smtClean="0"/>
              <a:t>give</a:t>
            </a:r>
            <a:r>
              <a:rPr lang="de-AT" sz="2000" dirty="0" smtClean="0"/>
              <a:t> </a:t>
            </a:r>
            <a:r>
              <a:rPr lang="de-AT" sz="2000" dirty="0" err="1" smtClean="0"/>
              <a:t>associated</a:t>
            </a:r>
            <a:r>
              <a:rPr lang="de-AT" sz="2000" dirty="0" smtClean="0"/>
              <a:t> </a:t>
            </a:r>
          </a:p>
          <a:p>
            <a:r>
              <a:rPr lang="de-AT" sz="2000" dirty="0" err="1" smtClean="0"/>
              <a:t>uncertainties</a:t>
            </a:r>
            <a:r>
              <a:rPr lang="de-AT" sz="2000" dirty="0" smtClean="0"/>
              <a:t> in form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b="1" dirty="0" err="1" smtClean="0">
                <a:solidFill>
                  <a:srgbClr val="FF0000"/>
                </a:solidFill>
              </a:rPr>
              <a:t>covariance</a:t>
            </a:r>
            <a:r>
              <a:rPr lang="de-AT" sz="2000" b="1" dirty="0" smtClean="0">
                <a:solidFill>
                  <a:srgbClr val="FF0000"/>
                </a:solidFill>
              </a:rPr>
              <a:t> </a:t>
            </a:r>
            <a:r>
              <a:rPr lang="de-AT" sz="2000" b="1" dirty="0" err="1" smtClean="0">
                <a:solidFill>
                  <a:srgbClr val="FF0000"/>
                </a:solidFill>
              </a:rPr>
              <a:t>matrices</a:t>
            </a:r>
            <a:r>
              <a:rPr lang="de-AT" sz="2000" b="1" dirty="0" smtClean="0">
                <a:solidFill>
                  <a:srgbClr val="FF0000"/>
                </a:solidFill>
              </a:rPr>
              <a:t> </a:t>
            </a:r>
            <a:r>
              <a:rPr lang="de-AT" sz="2000" dirty="0" err="1" smtClean="0"/>
              <a:t>for</a:t>
            </a:r>
            <a:r>
              <a:rPr lang="de-AT" sz="2000" dirty="0" smtClean="0"/>
              <a:t> </a:t>
            </a:r>
            <a:r>
              <a:rPr lang="de-AT" sz="2000" dirty="0" err="1" smtClean="0"/>
              <a:t>whole</a:t>
            </a:r>
            <a:r>
              <a:rPr lang="de-AT" sz="2000" dirty="0" smtClean="0"/>
              <a:t> </a:t>
            </a:r>
            <a:r>
              <a:rPr lang="de-AT" sz="2000" dirty="0" err="1" smtClean="0"/>
              <a:t>energy</a:t>
            </a:r>
            <a:r>
              <a:rPr lang="de-AT" sz="2000" dirty="0" smtClean="0"/>
              <a:t> </a:t>
            </a:r>
            <a:r>
              <a:rPr lang="de-AT" sz="2000" dirty="0" err="1" smtClean="0"/>
              <a:t>range</a:t>
            </a:r>
            <a:r>
              <a:rPr lang="de-AT" sz="2000" dirty="0" smtClean="0"/>
              <a:t>. </a:t>
            </a:r>
            <a:endParaRPr lang="de-AT" sz="2000" dirty="0"/>
          </a:p>
        </p:txBody>
      </p:sp>
      <p:sp>
        <p:nvSpPr>
          <p:cNvPr id="56" name="Freihandform 55"/>
          <p:cNvSpPr/>
          <p:nvPr/>
        </p:nvSpPr>
        <p:spPr>
          <a:xfrm>
            <a:off x="6500826" y="1787857"/>
            <a:ext cx="142376" cy="4141473"/>
          </a:xfrm>
          <a:custGeom>
            <a:avLst/>
            <a:gdLst>
              <a:gd name="connsiteX0" fmla="*/ 213814 w 213814"/>
              <a:gd name="connsiteY0" fmla="*/ 0 h 3875964"/>
              <a:gd name="connsiteX1" fmla="*/ 9098 w 213814"/>
              <a:gd name="connsiteY1" fmla="*/ 382137 h 3875964"/>
              <a:gd name="connsiteX2" fmla="*/ 213814 w 213814"/>
              <a:gd name="connsiteY2" fmla="*/ 928047 h 3875964"/>
              <a:gd name="connsiteX3" fmla="*/ 9098 w 213814"/>
              <a:gd name="connsiteY3" fmla="*/ 1583140 h 3875964"/>
              <a:gd name="connsiteX4" fmla="*/ 159223 w 213814"/>
              <a:gd name="connsiteY4" fmla="*/ 2238233 h 3875964"/>
              <a:gd name="connsiteX5" fmla="*/ 22746 w 213814"/>
              <a:gd name="connsiteY5" fmla="*/ 2825086 h 3875964"/>
              <a:gd name="connsiteX6" fmla="*/ 131928 w 213814"/>
              <a:gd name="connsiteY6" fmla="*/ 3343701 h 3875964"/>
              <a:gd name="connsiteX7" fmla="*/ 50041 w 213814"/>
              <a:gd name="connsiteY7" fmla="*/ 3875964 h 3875964"/>
              <a:gd name="connsiteX8" fmla="*/ 50041 w 213814"/>
              <a:gd name="connsiteY8" fmla="*/ 3875964 h 387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814" h="3875964">
                <a:moveTo>
                  <a:pt x="213814" y="0"/>
                </a:moveTo>
                <a:cubicBezTo>
                  <a:pt x="111456" y="113731"/>
                  <a:pt x="9098" y="227463"/>
                  <a:pt x="9098" y="382137"/>
                </a:cubicBezTo>
                <a:cubicBezTo>
                  <a:pt x="9098" y="536811"/>
                  <a:pt x="213814" y="727880"/>
                  <a:pt x="213814" y="928047"/>
                </a:cubicBezTo>
                <a:cubicBezTo>
                  <a:pt x="213814" y="1128214"/>
                  <a:pt x="18196" y="1364776"/>
                  <a:pt x="9098" y="1583140"/>
                </a:cubicBezTo>
                <a:cubicBezTo>
                  <a:pt x="0" y="1801504"/>
                  <a:pt x="156948" y="2031242"/>
                  <a:pt x="159223" y="2238233"/>
                </a:cubicBezTo>
                <a:cubicBezTo>
                  <a:pt x="161498" y="2445224"/>
                  <a:pt x="27295" y="2640841"/>
                  <a:pt x="22746" y="2825086"/>
                </a:cubicBezTo>
                <a:cubicBezTo>
                  <a:pt x="18197" y="3009331"/>
                  <a:pt x="127379" y="3168555"/>
                  <a:pt x="131928" y="3343701"/>
                </a:cubicBezTo>
                <a:cubicBezTo>
                  <a:pt x="136477" y="3518847"/>
                  <a:pt x="50041" y="3875964"/>
                  <a:pt x="50041" y="3875964"/>
                </a:cubicBezTo>
                <a:lnTo>
                  <a:pt x="50041" y="3875964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29</a:t>
            </a:fld>
            <a:endParaRPr lang="de-AT" dirty="0"/>
          </a:p>
        </p:txBody>
      </p:sp>
      <p:cxnSp>
        <p:nvCxnSpPr>
          <p:cNvPr id="26" name="Gerade Verbindung 25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Parameter  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</a:t>
            </a:r>
          </a:p>
        </p:txBody>
      </p:sp>
      <p:cxnSp>
        <p:nvCxnSpPr>
          <p:cNvPr id="29" name="Gerade Verbindung 28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fik 33" descr="MC9002502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900000">
            <a:off x="7176132" y="3949752"/>
            <a:ext cx="1437132" cy="1661465"/>
          </a:xfrm>
          <a:prstGeom prst="rect">
            <a:avLst/>
          </a:prstGeom>
        </p:spPr>
      </p:pic>
      <p:pic>
        <p:nvPicPr>
          <p:cNvPr id="37" name="Grafik 36" descr="MC9002502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900000">
            <a:off x="4731878" y="4347128"/>
            <a:ext cx="1205961" cy="1394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modeltotMn5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8" y="4143380"/>
            <a:ext cx="2903714" cy="1785950"/>
          </a:xfrm>
          <a:prstGeom prst="rect">
            <a:avLst/>
          </a:prstGeom>
        </p:spPr>
      </p:pic>
      <p:pic>
        <p:nvPicPr>
          <p:cNvPr id="28" name="Grafik 27" descr="Mn55TotalExp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1357298"/>
            <a:ext cx="2928958" cy="1785950"/>
          </a:xfrm>
          <a:prstGeom prst="rect">
            <a:avLst/>
          </a:prstGeom>
        </p:spPr>
      </p:pic>
      <p:sp>
        <p:nvSpPr>
          <p:cNvPr id="2" name="Titelplatzhalter 1"/>
          <p:cNvSpPr txBox="1">
            <a:spLocks/>
          </p:cNvSpPr>
          <p:nvPr/>
        </p:nvSpPr>
        <p:spPr>
          <a:xfrm>
            <a:off x="242886" y="142852"/>
            <a:ext cx="7258072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Nuclear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Data: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merging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experimental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and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theoretical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data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for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nuclear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applications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.</a:t>
            </a:r>
            <a:endParaRPr kumimoji="0" lang="de-A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3</a:t>
            </a:fld>
            <a:endParaRPr lang="de-AT" dirty="0"/>
          </a:p>
        </p:txBody>
      </p:sp>
      <p:pic>
        <p:nvPicPr>
          <p:cNvPr id="6" name="Picture 5" descr="ati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19009"/>
            <a:ext cx="1071538" cy="738991"/>
          </a:xfrm>
          <a:prstGeom prst="rect">
            <a:avLst/>
          </a:prstGeom>
        </p:spPr>
      </p:pic>
      <p:sp>
        <p:nvSpPr>
          <p:cNvPr id="8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6" descr="TU_Signet_CMYK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cxnSp>
        <p:nvCxnSpPr>
          <p:cNvPr id="10" name="Gerade Verbindung 9"/>
          <p:cNvCxnSpPr/>
          <p:nvPr/>
        </p:nvCxnSpPr>
        <p:spPr>
          <a:xfrm>
            <a:off x="-142908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m 11"/>
          <p:cNvGraphicFramePr>
            <a:graphicFrameLocks noChangeAspect="1"/>
          </p:cNvGraphicFramePr>
          <p:nvPr/>
        </p:nvGraphicFramePr>
        <p:xfrm>
          <a:off x="1028675" y="1543037"/>
          <a:ext cx="6686597" cy="445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3" name="Gruppieren 15"/>
          <p:cNvGrpSpPr>
            <a:grpSpLocks noChangeAspect="1"/>
          </p:cNvGrpSpPr>
          <p:nvPr/>
        </p:nvGrpSpPr>
        <p:grpSpPr>
          <a:xfrm>
            <a:off x="6357951" y="1785928"/>
            <a:ext cx="1862573" cy="1860246"/>
            <a:chOff x="305718" y="352307"/>
            <a:chExt cx="2217081" cy="2217081"/>
          </a:xfrm>
          <a:noFill/>
        </p:grpSpPr>
        <p:sp>
          <p:nvSpPr>
            <p:cNvPr id="17" name=" 3"/>
            <p:cNvSpPr/>
            <p:nvPr/>
          </p:nvSpPr>
          <p:spPr>
            <a:xfrm rot="20700000">
              <a:off x="305718" y="352307"/>
              <a:ext cx="2217081" cy="2217081"/>
            </a:xfrm>
            <a:prstGeom prst="gear6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 4"/>
            <p:cNvSpPr/>
            <p:nvPr/>
          </p:nvSpPr>
          <p:spPr>
            <a:xfrm>
              <a:off x="791989" y="838578"/>
              <a:ext cx="1244539" cy="12445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3900" kern="1200" dirty="0"/>
            </a:p>
          </p:txBody>
        </p:sp>
      </p:grpSp>
      <p:grpSp>
        <p:nvGrpSpPr>
          <p:cNvPr id="4" name="Gruppieren 18"/>
          <p:cNvGrpSpPr>
            <a:grpSpLocks noChangeAspect="1"/>
          </p:cNvGrpSpPr>
          <p:nvPr/>
        </p:nvGrpSpPr>
        <p:grpSpPr>
          <a:xfrm>
            <a:off x="5991363" y="3786190"/>
            <a:ext cx="1866785" cy="1864532"/>
            <a:chOff x="305718" y="352307"/>
            <a:chExt cx="2217081" cy="2217081"/>
          </a:xfrm>
          <a:noFill/>
        </p:grpSpPr>
        <p:sp>
          <p:nvSpPr>
            <p:cNvPr id="20" name=" 3"/>
            <p:cNvSpPr/>
            <p:nvPr/>
          </p:nvSpPr>
          <p:spPr>
            <a:xfrm rot="20700000">
              <a:off x="305718" y="352307"/>
              <a:ext cx="2217081" cy="2217081"/>
            </a:xfrm>
            <a:prstGeom prst="gear6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 4"/>
            <p:cNvSpPr/>
            <p:nvPr/>
          </p:nvSpPr>
          <p:spPr>
            <a:xfrm>
              <a:off x="791989" y="838578"/>
              <a:ext cx="1244539" cy="12445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3900" kern="1200" dirty="0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6572264" y="2214554"/>
            <a:ext cx="1428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200" b="1" dirty="0" smtClean="0"/>
              <a:t>Design </a:t>
            </a:r>
            <a:r>
              <a:rPr lang="de-AT" sz="2200" b="1" dirty="0" err="1" smtClean="0"/>
              <a:t>of</a:t>
            </a:r>
            <a:r>
              <a:rPr lang="de-AT" sz="2200" b="1" dirty="0" smtClean="0"/>
              <a:t> </a:t>
            </a:r>
            <a:r>
              <a:rPr lang="de-AT" sz="2200" b="1" dirty="0" err="1" smtClean="0"/>
              <a:t>new</a:t>
            </a:r>
            <a:r>
              <a:rPr lang="de-AT" sz="2200" b="1" dirty="0" smtClean="0"/>
              <a:t> </a:t>
            </a:r>
            <a:r>
              <a:rPr lang="de-AT" sz="2200" b="1" dirty="0" err="1" smtClean="0"/>
              <a:t>facilities</a:t>
            </a:r>
            <a:endParaRPr lang="de-AT" sz="22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6143636" y="4286256"/>
            <a:ext cx="164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200" b="1" dirty="0" smtClean="0"/>
              <a:t>New Technology</a:t>
            </a:r>
            <a:endParaRPr lang="de-AT" sz="2200" b="1" dirty="0"/>
          </a:p>
        </p:txBody>
      </p:sp>
      <p:cxnSp>
        <p:nvCxnSpPr>
          <p:cNvPr id="25" name="Gerade Verbindung 24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285720" y="6000768"/>
            <a:ext cx="8215370" cy="0"/>
          </a:xfrm>
          <a:prstGeom prst="line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8429684" y="5753417"/>
            <a:ext cx="42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t</a:t>
            </a:r>
            <a:endParaRPr lang="de-AT" sz="2400" dirty="0"/>
          </a:p>
        </p:txBody>
      </p:sp>
      <p:sp>
        <p:nvSpPr>
          <p:cNvPr id="39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Parameter  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40" name="Gerade Verbindung 39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Vertikaler Bildlauf 31"/>
          <p:cNvSpPr/>
          <p:nvPr/>
        </p:nvSpPr>
        <p:spPr>
          <a:xfrm>
            <a:off x="3000364" y="1714488"/>
            <a:ext cx="1928826" cy="414340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Textfeld 32"/>
          <p:cNvSpPr txBox="1"/>
          <p:nvPr/>
        </p:nvSpPr>
        <p:spPr>
          <a:xfrm>
            <a:off x="3286116" y="2000240"/>
            <a:ext cx="15001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 Kalman 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 </a:t>
            </a:r>
            <a:r>
              <a:rPr lang="de-AT" dirty="0" err="1" smtClean="0"/>
              <a:t>Backward</a:t>
            </a:r>
            <a:r>
              <a:rPr lang="de-AT" dirty="0" smtClean="0"/>
              <a:t>-Forward Monte Carlo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 </a:t>
            </a:r>
            <a:r>
              <a:rPr lang="de-AT" dirty="0" err="1" smtClean="0"/>
              <a:t>Straight-forward</a:t>
            </a:r>
            <a:r>
              <a:rPr lang="de-AT" dirty="0" smtClean="0"/>
              <a:t> MC </a:t>
            </a:r>
            <a:r>
              <a:rPr lang="de-AT" dirty="0" err="1" smtClean="0"/>
              <a:t>sampling</a:t>
            </a:r>
            <a:endParaRPr lang="de-AT" dirty="0" smtClean="0"/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 </a:t>
            </a:r>
            <a:r>
              <a:rPr lang="de-AT" dirty="0" err="1" smtClean="0"/>
              <a:t>Generalized</a:t>
            </a:r>
            <a:r>
              <a:rPr lang="de-AT" dirty="0" smtClean="0"/>
              <a:t> Least Square </a:t>
            </a:r>
            <a:r>
              <a:rPr lang="de-AT" dirty="0" smtClean="0"/>
              <a:t>(GANDR</a:t>
            </a:r>
            <a:r>
              <a:rPr lang="de-AT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 </a:t>
            </a:r>
            <a:r>
              <a:rPr lang="de-AT" dirty="0" err="1" smtClean="0"/>
              <a:t>Bayesian</a:t>
            </a:r>
            <a:r>
              <a:rPr lang="de-AT" dirty="0" smtClean="0"/>
              <a:t> </a:t>
            </a:r>
            <a:r>
              <a:rPr lang="de-AT" dirty="0" err="1" smtClean="0"/>
              <a:t>Statistics</a:t>
            </a:r>
            <a:r>
              <a:rPr lang="de-AT" dirty="0" smtClean="0"/>
              <a:t> (GLUCS)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 </a:t>
            </a:r>
            <a:r>
              <a:rPr lang="de-AT" dirty="0" smtClean="0"/>
              <a:t>…</a:t>
            </a:r>
            <a:endParaRPr lang="de-AT" dirty="0"/>
          </a:p>
        </p:txBody>
      </p:sp>
      <p:sp>
        <p:nvSpPr>
          <p:cNvPr id="35" name="Horizontaler Bildlauf 34"/>
          <p:cNvSpPr/>
          <p:nvPr/>
        </p:nvSpPr>
        <p:spPr>
          <a:xfrm>
            <a:off x="7858148" y="4214818"/>
            <a:ext cx="1071570" cy="1357322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Textfeld 35"/>
          <p:cNvSpPr txBox="1"/>
          <p:nvPr/>
        </p:nvSpPr>
        <p:spPr>
          <a:xfrm>
            <a:off x="8001024" y="4434496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 Fusion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 ADS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 </a:t>
            </a:r>
            <a:r>
              <a:rPr lang="de-AT" dirty="0" err="1" smtClean="0"/>
              <a:t>GenIV</a:t>
            </a:r>
            <a:endParaRPr lang="de-AT" dirty="0"/>
          </a:p>
        </p:txBody>
      </p:sp>
      <p:pic>
        <p:nvPicPr>
          <p:cNvPr id="37" name="Grafik 36" descr="BildBenchmarki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7809" y="1485900"/>
            <a:ext cx="3207529" cy="2300290"/>
          </a:xfrm>
          <a:prstGeom prst="rect">
            <a:avLst/>
          </a:prstGeom>
        </p:spPr>
      </p:pic>
      <p:sp>
        <p:nvSpPr>
          <p:cNvPr id="14" name=" 3"/>
          <p:cNvSpPr>
            <a:spLocks noChangeAspect="1"/>
          </p:cNvSpPr>
          <p:nvPr/>
        </p:nvSpPr>
        <p:spPr>
          <a:xfrm>
            <a:off x="4714877" y="2786058"/>
            <a:ext cx="1869502" cy="1811082"/>
          </a:xfrm>
          <a:prstGeom prst="gear6">
            <a:avLst/>
          </a:prstGeom>
          <a:solidFill>
            <a:schemeClr val="bg1">
              <a:lumMod val="65000"/>
              <a:alpha val="31000"/>
            </a:schemeClr>
          </a:solidFill>
          <a:ln>
            <a:solidFill>
              <a:schemeClr val="bg2">
                <a:lumMod val="25000"/>
                <a:alpha val="51000"/>
              </a:schemeClr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Textfeld 21"/>
          <p:cNvSpPr txBox="1"/>
          <p:nvPr/>
        </p:nvSpPr>
        <p:spPr>
          <a:xfrm>
            <a:off x="4929190" y="3071810"/>
            <a:ext cx="15001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200" b="1" dirty="0" err="1" smtClean="0"/>
              <a:t>Bench-marking</a:t>
            </a:r>
            <a:endParaRPr lang="de-AT" sz="2200" b="1" dirty="0" smtClean="0"/>
          </a:p>
          <a:p>
            <a:pPr algn="ctr"/>
            <a:r>
              <a:rPr lang="de-AT" sz="2200" b="1" dirty="0" err="1" smtClean="0"/>
              <a:t>Sensitivity</a:t>
            </a:r>
            <a:endParaRPr lang="de-AT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5" grpId="0" animBg="1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t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86710" y="-24"/>
            <a:ext cx="135732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Picture 6" descr="TU_Signet_CMYK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71414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>
                <a:solidFill>
                  <a:srgbClr val="FF0000"/>
                </a:solidFill>
              </a:rPr>
              <a:t>Experimental </a:t>
            </a:r>
            <a:r>
              <a:rPr lang="de-AT" sz="3200" b="1" dirty="0" err="1" smtClean="0">
                <a:solidFill>
                  <a:srgbClr val="FF0000"/>
                </a:solidFill>
              </a:rPr>
              <a:t>and</a:t>
            </a:r>
            <a:r>
              <a:rPr lang="de-AT" sz="3200" b="1" dirty="0" smtClean="0">
                <a:solidFill>
                  <a:srgbClr val="FF0000"/>
                </a:solidFill>
              </a:rPr>
              <a:t> </a:t>
            </a:r>
            <a:r>
              <a:rPr lang="de-AT" sz="3200" b="1" dirty="0" err="1" smtClean="0">
                <a:solidFill>
                  <a:srgbClr val="FF0000"/>
                </a:solidFill>
              </a:rPr>
              <a:t>theoretical</a:t>
            </a:r>
            <a:r>
              <a:rPr lang="de-AT" sz="3200" b="1" dirty="0" smtClean="0">
                <a:solidFill>
                  <a:srgbClr val="FF0000"/>
                </a:solidFill>
              </a:rPr>
              <a:t> </a:t>
            </a:r>
            <a:r>
              <a:rPr lang="de-AT" sz="3200" b="1" dirty="0" err="1" smtClean="0">
                <a:solidFill>
                  <a:srgbClr val="FF0000"/>
                </a:solidFill>
              </a:rPr>
              <a:t>data</a:t>
            </a:r>
            <a:r>
              <a:rPr lang="de-AT" sz="3200" b="1" dirty="0" smtClean="0">
                <a:solidFill>
                  <a:srgbClr val="FF0000"/>
                </a:solidFill>
              </a:rPr>
              <a:t> </a:t>
            </a:r>
            <a:r>
              <a:rPr lang="de-AT" sz="3200" b="1" dirty="0" err="1" smtClean="0">
                <a:solidFill>
                  <a:srgbClr val="FF0000"/>
                </a:solidFill>
              </a:rPr>
              <a:t>can</a:t>
            </a:r>
            <a:r>
              <a:rPr lang="de-AT" sz="3200" b="1" dirty="0" smtClean="0">
                <a:solidFill>
                  <a:srgbClr val="FF0000"/>
                </a:solidFill>
              </a:rPr>
              <a:t> </a:t>
            </a:r>
            <a:r>
              <a:rPr lang="de-AT" sz="3200" b="1" dirty="0" err="1" smtClean="0">
                <a:solidFill>
                  <a:srgbClr val="FF0000"/>
                </a:solidFill>
              </a:rPr>
              <a:t>be</a:t>
            </a:r>
            <a:r>
              <a:rPr lang="de-AT" sz="3200" b="1" dirty="0" smtClean="0">
                <a:solidFill>
                  <a:srgbClr val="FF0000"/>
                </a:solidFill>
              </a:rPr>
              <a:t> </a:t>
            </a:r>
            <a:r>
              <a:rPr lang="de-AT" sz="3200" b="1" dirty="0" err="1" smtClean="0">
                <a:solidFill>
                  <a:srgbClr val="FF0000"/>
                </a:solidFill>
              </a:rPr>
              <a:t>combined</a:t>
            </a:r>
            <a:r>
              <a:rPr lang="de-AT" sz="3200" b="1" dirty="0" smtClean="0">
                <a:solidFill>
                  <a:srgbClr val="FF0000"/>
                </a:solidFill>
              </a:rPr>
              <a:t> </a:t>
            </a:r>
            <a:r>
              <a:rPr lang="de-AT" sz="3200" b="1" dirty="0" err="1" smtClean="0">
                <a:solidFill>
                  <a:srgbClr val="FF0000"/>
                </a:solidFill>
              </a:rPr>
              <a:t>consistently</a:t>
            </a:r>
            <a:r>
              <a:rPr lang="de-AT" sz="3200" b="1" dirty="0" smtClean="0">
                <a:solidFill>
                  <a:srgbClr val="FF0000"/>
                </a:solidFill>
              </a:rPr>
              <a:t> IF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kt 40"/>
          <p:cNvGraphicFramePr>
            <a:graphicFrameLocks noChangeAspect="1"/>
          </p:cNvGraphicFramePr>
          <p:nvPr/>
        </p:nvGraphicFramePr>
        <p:xfrm>
          <a:off x="4114800" y="3290888"/>
          <a:ext cx="914400" cy="276225"/>
        </p:xfrm>
        <a:graphic>
          <a:graphicData uri="http://schemas.openxmlformats.org/presentationml/2006/ole">
            <p:oleObj spid="_x0000_s43010" name="Formel" r:id="rId5" imgW="914400" imgH="276480" progId="Equation.DSMT4">
              <p:embed/>
            </p:oleObj>
          </a:graphicData>
        </a:graphic>
      </p:graphicFrame>
      <p:sp>
        <p:nvSpPr>
          <p:cNvPr id="2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30</a:t>
            </a:fld>
            <a:endParaRPr lang="de-AT" dirty="0"/>
          </a:p>
        </p:txBody>
      </p:sp>
      <p:cxnSp>
        <p:nvCxnSpPr>
          <p:cNvPr id="26" name="Gerade Verbindung 25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Parameter  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</a:t>
            </a:r>
          </a:p>
        </p:txBody>
      </p:sp>
      <p:cxnSp>
        <p:nvCxnSpPr>
          <p:cNvPr id="29" name="Gerade Verbindung 28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928662" y="1506668"/>
            <a:ext cx="4214842" cy="707886"/>
          </a:xfrm>
          <a:prstGeom prst="rect">
            <a:avLst/>
          </a:prstGeom>
          <a:noFill/>
          <a:ln w="47625">
            <a:solidFill>
              <a:schemeClr val="accent4">
                <a:lumMod val="60000"/>
                <a:lumOff val="40000"/>
                <a:alpha val="49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AT" sz="2000" b="1" dirty="0" smtClean="0"/>
              <a:t> </a:t>
            </a:r>
            <a:r>
              <a:rPr lang="de-AT" sz="2000" b="1" dirty="0" err="1" smtClean="0"/>
              <a:t>the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right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parameter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space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is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chosen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for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the</a:t>
            </a:r>
            <a:r>
              <a:rPr lang="de-AT" sz="2000" b="1" dirty="0" smtClean="0"/>
              <a:t> Parameter </a:t>
            </a:r>
            <a:r>
              <a:rPr lang="de-AT" sz="2000" b="1" dirty="0" err="1" smtClean="0"/>
              <a:t>Uncertainties</a:t>
            </a:r>
            <a:endParaRPr lang="de-AT" sz="2000" b="1" dirty="0"/>
          </a:p>
        </p:txBody>
      </p:sp>
      <p:pic>
        <p:nvPicPr>
          <p:cNvPr id="33" name="Grafik 5" descr="Mn55NPAFinSic.eps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86380" y="1357298"/>
            <a:ext cx="3857620" cy="1714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4" name="Grafik 33" descr="npPb208FinEval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251" y="2428868"/>
            <a:ext cx="4325435" cy="2325944"/>
          </a:xfrm>
          <a:prstGeom prst="rect">
            <a:avLst/>
          </a:prstGeom>
        </p:spPr>
      </p:pic>
      <p:pic>
        <p:nvPicPr>
          <p:cNvPr id="36" name="Grafik 35" descr="CompXsDet.eps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6946" y="4000504"/>
            <a:ext cx="4717054" cy="2143140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4500562" y="3211297"/>
            <a:ext cx="4357718" cy="707886"/>
          </a:xfrm>
          <a:prstGeom prst="rect">
            <a:avLst/>
          </a:prstGeom>
          <a:noFill/>
          <a:ln w="47625">
            <a:solidFill>
              <a:schemeClr val="accent1">
                <a:lumMod val="60000"/>
                <a:lumOff val="40000"/>
                <a:alpha val="63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AT" sz="2000" b="1" dirty="0" smtClean="0"/>
              <a:t> model </a:t>
            </a:r>
            <a:r>
              <a:rPr lang="de-AT" sz="2000" b="1" dirty="0" err="1" smtClean="0"/>
              <a:t>deficiencies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are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considered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by</a:t>
            </a:r>
            <a:r>
              <a:rPr lang="de-AT" sz="2000" b="1" dirty="0" smtClean="0"/>
              <a:t> Model </a:t>
            </a:r>
            <a:r>
              <a:rPr lang="de-AT" sz="2000" b="1" dirty="0" err="1" smtClean="0"/>
              <a:t>Defect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covariance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matrices</a:t>
            </a:r>
            <a:endParaRPr lang="de-AT" sz="20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285720" y="5072074"/>
            <a:ext cx="4000528" cy="707886"/>
          </a:xfrm>
          <a:prstGeom prst="rect">
            <a:avLst/>
          </a:prstGeom>
          <a:noFill/>
          <a:ln w="47625">
            <a:solidFill>
              <a:srgbClr val="FF0000">
                <a:alpha val="62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AT" sz="2000" b="1" dirty="0" smtClean="0"/>
              <a:t> </a:t>
            </a:r>
            <a:r>
              <a:rPr lang="de-AT" sz="2000" b="1" dirty="0" err="1" smtClean="0"/>
              <a:t>uncertainties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of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experiments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are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considered</a:t>
            </a:r>
            <a:r>
              <a:rPr lang="de-AT" sz="2000" b="1" dirty="0" smtClean="0"/>
              <a:t> in </a:t>
            </a:r>
            <a:r>
              <a:rPr lang="de-AT" sz="2000" b="1" dirty="0" err="1" smtClean="0"/>
              <a:t>the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evaluation</a:t>
            </a:r>
            <a:endParaRPr lang="de-AT" sz="2000" b="1" dirty="0"/>
          </a:p>
        </p:txBody>
      </p:sp>
      <p:sp>
        <p:nvSpPr>
          <p:cNvPr id="43" name="Rechteck 42"/>
          <p:cNvSpPr/>
          <p:nvPr/>
        </p:nvSpPr>
        <p:spPr>
          <a:xfrm>
            <a:off x="5286380" y="1357298"/>
            <a:ext cx="3857620" cy="171451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Rechteck 43"/>
          <p:cNvSpPr/>
          <p:nvPr/>
        </p:nvSpPr>
        <p:spPr>
          <a:xfrm>
            <a:off x="71438" y="2428868"/>
            <a:ext cx="4286248" cy="235745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Rechteck 44"/>
          <p:cNvSpPr/>
          <p:nvPr/>
        </p:nvSpPr>
        <p:spPr>
          <a:xfrm>
            <a:off x="4429124" y="4000504"/>
            <a:ext cx="4714876" cy="2143140"/>
          </a:xfrm>
          <a:prstGeom prst="rect">
            <a:avLst/>
          </a:prstGeom>
          <a:noFill/>
          <a:ln>
            <a:solidFill>
              <a:srgbClr val="FF0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t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86710" y="-24"/>
            <a:ext cx="135732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Picture 6" descr="TU_Signet_CMYK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720" y="142852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err="1" smtClean="0"/>
              <a:t>Full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Bayesian</a:t>
            </a:r>
            <a:r>
              <a:rPr lang="de-AT" sz="3200" b="1" dirty="0" smtClean="0"/>
              <a:t> Evaluation </a:t>
            </a:r>
            <a:r>
              <a:rPr lang="de-AT" sz="3200" b="1" dirty="0" err="1" smtClean="0"/>
              <a:t>Technique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provides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consistent</a:t>
            </a:r>
            <a:r>
              <a:rPr lang="de-AT" sz="3200" b="1" dirty="0" smtClean="0"/>
              <a:t> </a:t>
            </a:r>
            <a:r>
              <a:rPr lang="el-GR" sz="3200" dirty="0" smtClean="0"/>
              <a:t>σ</a:t>
            </a:r>
            <a:r>
              <a:rPr lang="de-AT" sz="3200" baseline="-25000" dirty="0" smtClean="0"/>
              <a:t>i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and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associated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uncertainties</a:t>
            </a:r>
            <a:r>
              <a:rPr lang="de-AT" sz="3200" b="1" dirty="0" smtClean="0"/>
              <a:t>.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kt 40"/>
          <p:cNvGraphicFramePr>
            <a:graphicFrameLocks noChangeAspect="1"/>
          </p:cNvGraphicFramePr>
          <p:nvPr/>
        </p:nvGraphicFramePr>
        <p:xfrm>
          <a:off x="4114800" y="3290888"/>
          <a:ext cx="914400" cy="276225"/>
        </p:xfrm>
        <a:graphic>
          <a:graphicData uri="http://schemas.openxmlformats.org/presentationml/2006/ole">
            <p:oleObj spid="_x0000_s35842" name="Formel" r:id="rId5" imgW="914400" imgH="276480" progId="Equation.DSMT4">
              <p:embed/>
            </p:oleObj>
          </a:graphicData>
        </a:graphic>
      </p:graphicFrame>
      <p:sp>
        <p:nvSpPr>
          <p:cNvPr id="47" name="Diagonaler Streifen 46"/>
          <p:cNvSpPr/>
          <p:nvPr/>
        </p:nvSpPr>
        <p:spPr>
          <a:xfrm>
            <a:off x="5260185" y="3286124"/>
            <a:ext cx="383385" cy="785818"/>
          </a:xfrm>
          <a:prstGeom prst="diagStripe">
            <a:avLst>
              <a:gd name="adj" fmla="val 80164"/>
            </a:avLst>
          </a:prstGeom>
          <a:solidFill>
            <a:srgbClr val="00FF00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48" name="Diagonaler Streifen 47"/>
          <p:cNvSpPr/>
          <p:nvPr/>
        </p:nvSpPr>
        <p:spPr>
          <a:xfrm rot="5400000">
            <a:off x="4951813" y="3763570"/>
            <a:ext cx="357187" cy="259557"/>
          </a:xfrm>
          <a:prstGeom prst="diagStripe">
            <a:avLst>
              <a:gd name="adj" fmla="val 5678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56" name="Freihandform 55"/>
          <p:cNvSpPr/>
          <p:nvPr/>
        </p:nvSpPr>
        <p:spPr>
          <a:xfrm>
            <a:off x="6429388" y="1787857"/>
            <a:ext cx="142376" cy="4141473"/>
          </a:xfrm>
          <a:custGeom>
            <a:avLst/>
            <a:gdLst>
              <a:gd name="connsiteX0" fmla="*/ 213814 w 213814"/>
              <a:gd name="connsiteY0" fmla="*/ 0 h 3875964"/>
              <a:gd name="connsiteX1" fmla="*/ 9098 w 213814"/>
              <a:gd name="connsiteY1" fmla="*/ 382137 h 3875964"/>
              <a:gd name="connsiteX2" fmla="*/ 213814 w 213814"/>
              <a:gd name="connsiteY2" fmla="*/ 928047 h 3875964"/>
              <a:gd name="connsiteX3" fmla="*/ 9098 w 213814"/>
              <a:gd name="connsiteY3" fmla="*/ 1583140 h 3875964"/>
              <a:gd name="connsiteX4" fmla="*/ 159223 w 213814"/>
              <a:gd name="connsiteY4" fmla="*/ 2238233 h 3875964"/>
              <a:gd name="connsiteX5" fmla="*/ 22746 w 213814"/>
              <a:gd name="connsiteY5" fmla="*/ 2825086 h 3875964"/>
              <a:gd name="connsiteX6" fmla="*/ 131928 w 213814"/>
              <a:gd name="connsiteY6" fmla="*/ 3343701 h 3875964"/>
              <a:gd name="connsiteX7" fmla="*/ 50041 w 213814"/>
              <a:gd name="connsiteY7" fmla="*/ 3875964 h 3875964"/>
              <a:gd name="connsiteX8" fmla="*/ 50041 w 213814"/>
              <a:gd name="connsiteY8" fmla="*/ 3875964 h 387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814" h="3875964">
                <a:moveTo>
                  <a:pt x="213814" y="0"/>
                </a:moveTo>
                <a:cubicBezTo>
                  <a:pt x="111456" y="113731"/>
                  <a:pt x="9098" y="227463"/>
                  <a:pt x="9098" y="382137"/>
                </a:cubicBezTo>
                <a:cubicBezTo>
                  <a:pt x="9098" y="536811"/>
                  <a:pt x="213814" y="727880"/>
                  <a:pt x="213814" y="928047"/>
                </a:cubicBezTo>
                <a:cubicBezTo>
                  <a:pt x="213814" y="1128214"/>
                  <a:pt x="18196" y="1364776"/>
                  <a:pt x="9098" y="1583140"/>
                </a:cubicBezTo>
                <a:cubicBezTo>
                  <a:pt x="0" y="1801504"/>
                  <a:pt x="156948" y="2031242"/>
                  <a:pt x="159223" y="2238233"/>
                </a:cubicBezTo>
                <a:cubicBezTo>
                  <a:pt x="161498" y="2445224"/>
                  <a:pt x="27295" y="2640841"/>
                  <a:pt x="22746" y="2825086"/>
                </a:cubicBezTo>
                <a:cubicBezTo>
                  <a:pt x="18197" y="3009331"/>
                  <a:pt x="127379" y="3168555"/>
                  <a:pt x="131928" y="3343701"/>
                </a:cubicBezTo>
                <a:cubicBezTo>
                  <a:pt x="136477" y="3518847"/>
                  <a:pt x="50041" y="3875964"/>
                  <a:pt x="50041" y="3875964"/>
                </a:cubicBezTo>
                <a:lnTo>
                  <a:pt x="50041" y="3875964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31</a:t>
            </a:fld>
            <a:endParaRPr lang="de-AT" dirty="0"/>
          </a:p>
        </p:txBody>
      </p:sp>
      <p:cxnSp>
        <p:nvCxnSpPr>
          <p:cNvPr id="26" name="Gerade Verbindung 25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Parameter  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</a:t>
            </a:r>
          </a:p>
        </p:txBody>
      </p:sp>
      <p:cxnSp>
        <p:nvCxnSpPr>
          <p:cNvPr id="29" name="Gerade Verbindung 28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iagonaler Streifen 31"/>
          <p:cNvSpPr/>
          <p:nvPr/>
        </p:nvSpPr>
        <p:spPr>
          <a:xfrm>
            <a:off x="5260185" y="4500570"/>
            <a:ext cx="383385" cy="785818"/>
          </a:xfrm>
          <a:prstGeom prst="diagStripe">
            <a:avLst>
              <a:gd name="adj" fmla="val 80164"/>
            </a:avLst>
          </a:prstGeom>
          <a:solidFill>
            <a:srgbClr val="00FF00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33" name="Diagonaler Streifen 32"/>
          <p:cNvSpPr/>
          <p:nvPr/>
        </p:nvSpPr>
        <p:spPr>
          <a:xfrm rot="5400000">
            <a:off x="4951813" y="4978016"/>
            <a:ext cx="357187" cy="259557"/>
          </a:xfrm>
          <a:prstGeom prst="diagStripe">
            <a:avLst>
              <a:gd name="adj" fmla="val 5678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34" name="Diagonaler Streifen 33"/>
          <p:cNvSpPr/>
          <p:nvPr/>
        </p:nvSpPr>
        <p:spPr>
          <a:xfrm>
            <a:off x="7760515" y="3643314"/>
            <a:ext cx="383385" cy="785818"/>
          </a:xfrm>
          <a:prstGeom prst="diagStripe">
            <a:avLst>
              <a:gd name="adj" fmla="val 80164"/>
            </a:avLst>
          </a:prstGeom>
          <a:solidFill>
            <a:srgbClr val="00FF00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36" name="Diagonaler Streifen 35"/>
          <p:cNvSpPr/>
          <p:nvPr/>
        </p:nvSpPr>
        <p:spPr>
          <a:xfrm rot="5400000">
            <a:off x="7452143" y="4120757"/>
            <a:ext cx="357187" cy="259557"/>
          </a:xfrm>
          <a:prstGeom prst="diagStripe">
            <a:avLst>
              <a:gd name="adj" fmla="val 5678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37" name="Grafik 36" descr="npPb208FinEval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997806"/>
            <a:ext cx="3857652" cy="2074400"/>
          </a:xfrm>
          <a:prstGeom prst="rect">
            <a:avLst/>
          </a:prstGeom>
        </p:spPr>
      </p:pic>
      <p:pic>
        <p:nvPicPr>
          <p:cNvPr id="42" name="Grafik 41" descr="XsTotExpFin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5" y="1800230"/>
            <a:ext cx="3857651" cy="2200274"/>
          </a:xfrm>
          <a:prstGeom prst="rect">
            <a:avLst/>
          </a:prstGeom>
        </p:spPr>
      </p:pic>
      <p:pic>
        <p:nvPicPr>
          <p:cNvPr id="43" name="Grafik 42" descr="n,tot_n,totEvalKorF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2264" y="4429132"/>
            <a:ext cx="2500298" cy="1666881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4000496" y="2034123"/>
            <a:ext cx="257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de-AT" sz="2000" dirty="0" err="1" smtClean="0"/>
              <a:t>combine</a:t>
            </a:r>
            <a:r>
              <a:rPr lang="de-AT" sz="2000" dirty="0" smtClean="0"/>
              <a:t> </a:t>
            </a:r>
            <a:r>
              <a:rPr lang="de-AT" sz="2000" dirty="0" err="1" smtClean="0"/>
              <a:t>exp</a:t>
            </a:r>
            <a:r>
              <a:rPr lang="de-AT" sz="2000" dirty="0" smtClean="0"/>
              <a:t>. </a:t>
            </a:r>
            <a:r>
              <a:rPr lang="de-AT" sz="2000" dirty="0" err="1" smtClean="0"/>
              <a:t>and</a:t>
            </a:r>
            <a:r>
              <a:rPr lang="de-AT" sz="2000" dirty="0" smtClean="0"/>
              <a:t> model </a:t>
            </a:r>
            <a:r>
              <a:rPr lang="de-AT" sz="2000" dirty="0" err="1" smtClean="0"/>
              <a:t>cross</a:t>
            </a:r>
            <a:r>
              <a:rPr lang="de-AT" sz="2000" dirty="0" smtClean="0"/>
              <a:t> </a:t>
            </a:r>
            <a:r>
              <a:rPr lang="de-AT" sz="2000" dirty="0" err="1" smtClean="0"/>
              <a:t>sections</a:t>
            </a:r>
            <a:r>
              <a:rPr lang="de-AT" sz="2000" dirty="0" smtClean="0"/>
              <a:t> </a:t>
            </a:r>
            <a:r>
              <a:rPr lang="el-GR" sz="2000" dirty="0" smtClean="0">
                <a:latin typeface="Calibri"/>
              </a:rPr>
              <a:t>σ</a:t>
            </a:r>
            <a:r>
              <a:rPr lang="de-AT" sz="2000" baseline="-25000" dirty="0" smtClean="0">
                <a:latin typeface="Calibri"/>
              </a:rPr>
              <a:t>i </a:t>
            </a:r>
            <a:r>
              <a:rPr lang="de-AT" sz="2000" dirty="0" err="1" smtClean="0"/>
              <a:t>consistently</a:t>
            </a:r>
            <a:r>
              <a:rPr lang="de-AT" sz="2000" dirty="0" smtClean="0"/>
              <a:t> </a:t>
            </a:r>
            <a:r>
              <a:rPr lang="de-AT" sz="2000" dirty="0" err="1" smtClean="0"/>
              <a:t>up</a:t>
            </a:r>
            <a:r>
              <a:rPr lang="de-AT" sz="2000" dirty="0" smtClean="0"/>
              <a:t> </a:t>
            </a:r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</a:p>
          <a:p>
            <a:r>
              <a:rPr lang="de-AT" sz="2000" b="1" dirty="0" smtClean="0">
                <a:solidFill>
                  <a:srgbClr val="FF0000"/>
                </a:solidFill>
              </a:rPr>
              <a:t>150 </a:t>
            </a:r>
            <a:r>
              <a:rPr lang="de-AT" sz="2000" b="1" dirty="0" err="1" smtClean="0">
                <a:solidFill>
                  <a:srgbClr val="FF0000"/>
                </a:solidFill>
              </a:rPr>
              <a:t>MeV</a:t>
            </a:r>
            <a:r>
              <a:rPr lang="de-AT" sz="2000" dirty="0" smtClean="0"/>
              <a:t>.</a:t>
            </a:r>
            <a:endParaRPr lang="de-AT" sz="2000" baseline="-25000" dirty="0"/>
          </a:p>
        </p:txBody>
      </p:sp>
      <p:sp>
        <p:nvSpPr>
          <p:cNvPr id="38" name="Textfeld 37"/>
          <p:cNvSpPr txBox="1"/>
          <p:nvPr/>
        </p:nvSpPr>
        <p:spPr>
          <a:xfrm>
            <a:off x="4572000" y="1285860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u="sng" dirty="0" err="1" smtClean="0"/>
              <a:t>Demands</a:t>
            </a:r>
            <a:r>
              <a:rPr lang="de-AT" sz="2400" u="sng" dirty="0" smtClean="0"/>
              <a:t> </a:t>
            </a:r>
            <a:r>
              <a:rPr lang="de-AT" sz="2400" u="sng" dirty="0" err="1" smtClean="0"/>
              <a:t>of</a:t>
            </a:r>
            <a:r>
              <a:rPr lang="de-AT" sz="2400" u="sng" dirty="0" smtClean="0"/>
              <a:t> </a:t>
            </a:r>
            <a:r>
              <a:rPr lang="de-AT" sz="2400" u="sng" dirty="0" err="1" smtClean="0"/>
              <a:t>new</a:t>
            </a:r>
            <a:r>
              <a:rPr lang="de-AT" sz="2400" u="sng" dirty="0" smtClean="0"/>
              <a:t> </a:t>
            </a:r>
            <a:r>
              <a:rPr lang="de-AT" sz="2400" u="sng" dirty="0" err="1" smtClean="0"/>
              <a:t>technologies</a:t>
            </a:r>
            <a:endParaRPr lang="de-AT" sz="2400" u="sng" dirty="0"/>
          </a:p>
        </p:txBody>
      </p:sp>
      <p:sp>
        <p:nvSpPr>
          <p:cNvPr id="44" name="Textfeld 43"/>
          <p:cNvSpPr txBox="1"/>
          <p:nvPr/>
        </p:nvSpPr>
        <p:spPr>
          <a:xfrm>
            <a:off x="6786578" y="2000240"/>
            <a:ext cx="25003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de-AT" sz="2000" dirty="0" err="1" smtClean="0"/>
              <a:t>give</a:t>
            </a:r>
            <a:r>
              <a:rPr lang="de-AT" sz="2000" dirty="0" smtClean="0"/>
              <a:t> </a:t>
            </a:r>
            <a:r>
              <a:rPr lang="de-AT" sz="2000" dirty="0" err="1" smtClean="0"/>
              <a:t>associated</a:t>
            </a:r>
            <a:r>
              <a:rPr lang="de-AT" sz="2000" dirty="0" smtClean="0"/>
              <a:t> </a:t>
            </a:r>
          </a:p>
          <a:p>
            <a:r>
              <a:rPr lang="de-AT" sz="2000" dirty="0" err="1" smtClean="0"/>
              <a:t>uncertainties</a:t>
            </a:r>
            <a:r>
              <a:rPr lang="de-AT" sz="2000" dirty="0" smtClean="0"/>
              <a:t> in form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b="1" dirty="0" err="1" smtClean="0">
                <a:solidFill>
                  <a:srgbClr val="FF0000"/>
                </a:solidFill>
              </a:rPr>
              <a:t>covariance</a:t>
            </a:r>
            <a:r>
              <a:rPr lang="de-AT" sz="2000" b="1" dirty="0" smtClean="0">
                <a:solidFill>
                  <a:srgbClr val="FF0000"/>
                </a:solidFill>
              </a:rPr>
              <a:t> </a:t>
            </a:r>
            <a:r>
              <a:rPr lang="de-AT" sz="2000" b="1" dirty="0" err="1" smtClean="0">
                <a:solidFill>
                  <a:srgbClr val="FF0000"/>
                </a:solidFill>
              </a:rPr>
              <a:t>matrices</a:t>
            </a:r>
            <a:r>
              <a:rPr lang="de-AT" sz="2000" b="1" dirty="0" smtClean="0">
                <a:solidFill>
                  <a:srgbClr val="FF0000"/>
                </a:solidFill>
              </a:rPr>
              <a:t> </a:t>
            </a:r>
            <a:r>
              <a:rPr lang="de-AT" sz="2000" dirty="0" err="1" smtClean="0"/>
              <a:t>for</a:t>
            </a:r>
            <a:r>
              <a:rPr lang="de-AT" sz="2000" dirty="0" smtClean="0"/>
              <a:t> </a:t>
            </a:r>
            <a:r>
              <a:rPr lang="de-AT" sz="2000" dirty="0" err="1" smtClean="0"/>
              <a:t>whole</a:t>
            </a:r>
            <a:r>
              <a:rPr lang="de-AT" sz="2000" dirty="0" smtClean="0"/>
              <a:t> </a:t>
            </a:r>
            <a:r>
              <a:rPr lang="de-AT" sz="2000" dirty="0" err="1" smtClean="0"/>
              <a:t>energy</a:t>
            </a:r>
            <a:r>
              <a:rPr lang="de-AT" sz="2000" dirty="0" smtClean="0"/>
              <a:t> </a:t>
            </a:r>
            <a:r>
              <a:rPr lang="de-AT" sz="2000" dirty="0" err="1" smtClean="0"/>
              <a:t>range</a:t>
            </a:r>
            <a:r>
              <a:rPr lang="de-AT" sz="2000" dirty="0" smtClean="0"/>
              <a:t>. </a:t>
            </a:r>
            <a:endParaRPr lang="de-A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/>
          </p:cNvSpPr>
          <p:nvPr/>
        </p:nvSpPr>
        <p:spPr>
          <a:xfrm>
            <a:off x="242886" y="142852"/>
            <a:ext cx="7258072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Plans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for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the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Future</a:t>
            </a:r>
            <a:endParaRPr kumimoji="0" lang="de-A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6" descr="TU_Signet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sp>
        <p:nvSpPr>
          <p:cNvPr id="36" name="Rechteck 35"/>
          <p:cNvSpPr/>
          <p:nvPr/>
        </p:nvSpPr>
        <p:spPr>
          <a:xfrm>
            <a:off x="571472" y="1428736"/>
            <a:ext cx="8143932" cy="4500594"/>
          </a:xfrm>
          <a:prstGeom prst="rect">
            <a:avLst/>
          </a:prstGeom>
          <a:noFill/>
          <a:ln w="76200" cap="flat" cmpd="sng" algn="ctr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1"/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71472" y="1428736"/>
            <a:ext cx="81439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GENEUS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GEneral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Nuclear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data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Evaluation </a:t>
            </a: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and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Uncertainty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System</a:t>
            </a:r>
            <a:endParaRPr kumimoji="0" lang="de-AT" sz="2400" b="1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0166" y="2285992"/>
            <a:ext cx="1357322" cy="71438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643042" y="2285992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Nuclear</a:t>
            </a:r>
            <a:endParaRPr kumimoji="0" lang="de-AT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Model </a:t>
            </a:r>
            <a:endParaRPr kumimoji="0" lang="de-AT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3643306" y="2285992"/>
            <a:ext cx="1571636" cy="71438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571868" y="2285992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Parameter </a:t>
            </a:r>
            <a:r>
              <a:rPr kumimoji="0" lang="de-AT" sz="20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Uncertainties</a:t>
            </a:r>
            <a:r>
              <a:rPr kumimoji="0" lang="de-AT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de-AT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6500826" y="2285992"/>
            <a:ext cx="1143008" cy="714380"/>
          </a:xfrm>
          <a:prstGeom prst="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572264" y="2285992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Model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Defects</a:t>
            </a:r>
            <a:endParaRPr kumimoji="0" lang="de-AT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2428860" y="3000372"/>
            <a:ext cx="1071570" cy="85725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5" name="Gerade Verbindung mit Pfeil 44"/>
          <p:cNvCxnSpPr>
            <a:endCxn id="48" idx="0"/>
          </p:cNvCxnSpPr>
          <p:nvPr/>
        </p:nvCxnSpPr>
        <p:spPr>
          <a:xfrm rot="5400000">
            <a:off x="3679820" y="3234079"/>
            <a:ext cx="857256" cy="3587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6" name="Gerade Verbindung mit Pfeil 45"/>
          <p:cNvCxnSpPr/>
          <p:nvPr/>
        </p:nvCxnSpPr>
        <p:spPr>
          <a:xfrm rot="10800000" flipV="1">
            <a:off x="4357686" y="2857496"/>
            <a:ext cx="2143140" cy="10001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7" name="Rechteck 46"/>
          <p:cNvSpPr/>
          <p:nvPr/>
        </p:nvSpPr>
        <p:spPr>
          <a:xfrm>
            <a:off x="3286116" y="3857628"/>
            <a:ext cx="1285884" cy="928694"/>
          </a:xfrm>
          <a:prstGeom prst="rect">
            <a:avLst/>
          </a:prstGeom>
          <a:solidFill>
            <a:srgbClr val="FFC000">
              <a:alpha val="78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286116" y="3842097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Linearized</a:t>
            </a:r>
            <a:endParaRPr kumimoji="0" lang="de-AT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Bayesian</a:t>
            </a:r>
            <a:endParaRPr kumimoji="0" lang="de-AT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Update </a:t>
            </a:r>
            <a:endParaRPr kumimoji="0" lang="de-AT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5715008" y="3500438"/>
            <a:ext cx="1857388" cy="714380"/>
          </a:xfrm>
          <a:prstGeom prst="rect">
            <a:avLst/>
          </a:prstGeom>
          <a:solidFill>
            <a:srgbClr val="FF0000">
              <a:alpha val="62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786446" y="350043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Experimental Cross </a:t>
            </a:r>
            <a:r>
              <a:rPr kumimoji="0" lang="de-A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Sections</a:t>
            </a: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5715008" y="4357694"/>
            <a:ext cx="1500198" cy="1000132"/>
          </a:xfrm>
          <a:prstGeom prst="rect">
            <a:avLst/>
          </a:prstGeom>
          <a:solidFill>
            <a:srgbClr val="FF0000">
              <a:alpha val="62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5786446" y="4357694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Experiment </a:t>
            </a:r>
            <a:r>
              <a:rPr kumimoji="0" lang="de-AT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Covariance</a:t>
            </a: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de-AT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Estimation</a:t>
            </a: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53" name="Gerade Verbindung mit Pfeil 52"/>
          <p:cNvCxnSpPr/>
          <p:nvPr/>
        </p:nvCxnSpPr>
        <p:spPr>
          <a:xfrm rot="10800000" flipV="1">
            <a:off x="4572001" y="3854380"/>
            <a:ext cx="1143008" cy="28899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4" name="Gerade Verbindung mit Pfeil 53"/>
          <p:cNvCxnSpPr>
            <a:stCxn id="51" idx="1"/>
          </p:cNvCxnSpPr>
          <p:nvPr/>
        </p:nvCxnSpPr>
        <p:spPr>
          <a:xfrm rot="10800000">
            <a:off x="4572000" y="4429138"/>
            <a:ext cx="1143008" cy="42862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5" name="Rechteck 54"/>
          <p:cNvSpPr/>
          <p:nvPr/>
        </p:nvSpPr>
        <p:spPr>
          <a:xfrm>
            <a:off x="3428992" y="5072074"/>
            <a:ext cx="1000132" cy="71438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500430" y="5078568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Output </a:t>
            </a:r>
            <a:endParaRPr kumimoji="0" lang="de-AT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7" name="Gerade Verbindung mit Pfeil 56"/>
          <p:cNvCxnSpPr/>
          <p:nvPr/>
        </p:nvCxnSpPr>
        <p:spPr>
          <a:xfrm rot="5400000">
            <a:off x="3785387" y="4928402"/>
            <a:ext cx="286551" cy="79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pic>
        <p:nvPicPr>
          <p:cNvPr id="32" name="Picture 5" descr="at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cxnSp>
        <p:nvCxnSpPr>
          <p:cNvPr id="33" name="Gerade Verbindung 32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32</a:t>
            </a:fld>
            <a:endParaRPr lang="de-AT" dirty="0"/>
          </a:p>
        </p:txBody>
      </p:sp>
      <p:cxnSp>
        <p:nvCxnSpPr>
          <p:cNvPr id="35" name="Gerade Verbindung 34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Parameter  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</a:t>
            </a:r>
          </a:p>
        </p:txBody>
      </p:sp>
      <p:cxnSp>
        <p:nvCxnSpPr>
          <p:cNvPr id="62" name="Gerade Verbindung 61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lipse 64"/>
          <p:cNvSpPr/>
          <p:nvPr/>
        </p:nvSpPr>
        <p:spPr>
          <a:xfrm>
            <a:off x="1071538" y="2143116"/>
            <a:ext cx="2143140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" name="Ellipse 65"/>
          <p:cNvSpPr/>
          <p:nvPr/>
        </p:nvSpPr>
        <p:spPr>
          <a:xfrm>
            <a:off x="2857488" y="4929198"/>
            <a:ext cx="2143140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Textfeld 66"/>
          <p:cNvSpPr txBox="1"/>
          <p:nvPr/>
        </p:nvSpPr>
        <p:spPr>
          <a:xfrm>
            <a:off x="785786" y="3148612"/>
            <a:ext cx="2286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sz="2000" dirty="0" smtClean="0"/>
              <a:t> </a:t>
            </a:r>
            <a:r>
              <a:rPr lang="de-AT" sz="2000" dirty="0" err="1" smtClean="0"/>
              <a:t>develop</a:t>
            </a:r>
            <a:r>
              <a:rPr lang="de-AT" sz="2000" dirty="0" smtClean="0"/>
              <a:t> </a:t>
            </a:r>
            <a:r>
              <a:rPr lang="de-AT" sz="2000" dirty="0" err="1" smtClean="0"/>
              <a:t>and</a:t>
            </a:r>
            <a:r>
              <a:rPr lang="de-AT" sz="2000" dirty="0" smtClean="0"/>
              <a:t> </a:t>
            </a:r>
            <a:r>
              <a:rPr lang="de-AT" sz="2000" dirty="0" err="1" smtClean="0"/>
              <a:t>improve</a:t>
            </a:r>
            <a:r>
              <a:rPr lang="de-AT" sz="2000" dirty="0" smtClean="0"/>
              <a:t> </a:t>
            </a:r>
            <a:r>
              <a:rPr lang="de-AT" sz="2000" dirty="0" err="1" smtClean="0"/>
              <a:t>deuteron</a:t>
            </a:r>
            <a:r>
              <a:rPr lang="de-AT" sz="2000" dirty="0" smtClean="0"/>
              <a:t> </a:t>
            </a:r>
            <a:r>
              <a:rPr lang="de-AT" sz="2000" dirty="0" err="1" smtClean="0"/>
              <a:t>theoretical</a:t>
            </a:r>
            <a:r>
              <a:rPr lang="de-AT" sz="2000" dirty="0" smtClean="0"/>
              <a:t> model</a:t>
            </a:r>
          </a:p>
          <a:p>
            <a:endParaRPr lang="de-AT" sz="2000" dirty="0" smtClean="0"/>
          </a:p>
          <a:p>
            <a:endParaRPr lang="de-AT" sz="2000" dirty="0" smtClean="0"/>
          </a:p>
          <a:p>
            <a:endParaRPr lang="de-AT" sz="2000" dirty="0" smtClean="0"/>
          </a:p>
          <a:p>
            <a:pPr>
              <a:buFont typeface="Arial" pitchFamily="34" charset="0"/>
              <a:buChar char="•"/>
            </a:pPr>
            <a:r>
              <a:rPr lang="de-AT" sz="2000" dirty="0" smtClean="0"/>
              <a:t> </a:t>
            </a:r>
            <a:r>
              <a:rPr lang="de-AT" sz="2000" dirty="0" err="1" smtClean="0"/>
              <a:t>include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fission</a:t>
            </a:r>
            <a:r>
              <a:rPr lang="de-AT" sz="2000" dirty="0" smtClean="0"/>
              <a:t> </a:t>
            </a:r>
            <a:r>
              <a:rPr lang="de-AT" sz="2000" dirty="0" err="1" smtClean="0"/>
              <a:t>channel</a:t>
            </a:r>
            <a:endParaRPr lang="de-AT" sz="2000" dirty="0"/>
          </a:p>
        </p:txBody>
      </p:sp>
      <p:sp>
        <p:nvSpPr>
          <p:cNvPr id="68" name="Ellipse 67"/>
          <p:cNvSpPr/>
          <p:nvPr/>
        </p:nvSpPr>
        <p:spPr>
          <a:xfrm>
            <a:off x="6000760" y="2143116"/>
            <a:ext cx="2143140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6710" y="-24"/>
            <a:ext cx="135732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Picture 6" descr="TU_Signet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sp>
        <p:nvSpPr>
          <p:cNvPr id="24" name="TextBox 8"/>
          <p:cNvSpPr txBox="1"/>
          <p:nvPr/>
        </p:nvSpPr>
        <p:spPr>
          <a:xfrm>
            <a:off x="500034" y="285728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/>
              <a:t> </a:t>
            </a:r>
            <a:r>
              <a:rPr lang="de-AT" sz="3200" b="1" dirty="0" smtClean="0"/>
              <a:t>   The GENEUS-</a:t>
            </a:r>
            <a:r>
              <a:rPr lang="de-AT" sz="3200" b="1" dirty="0" err="1" smtClean="0"/>
              <a:t>team</a:t>
            </a:r>
            <a:endParaRPr lang="de-AT" sz="3200" b="1" dirty="0" smtClean="0"/>
          </a:p>
          <a:p>
            <a:r>
              <a:rPr lang="de-AT" sz="2400" dirty="0" smtClean="0"/>
              <a:t>          </a:t>
            </a:r>
            <a:endParaRPr lang="de-AT" sz="2800" i="1" dirty="0" smtClean="0"/>
          </a:p>
        </p:txBody>
      </p:sp>
      <p:pic>
        <p:nvPicPr>
          <p:cNvPr id="25" name="Picture 10" descr="gundac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1909386"/>
            <a:ext cx="1303934" cy="1966417"/>
          </a:xfrm>
          <a:prstGeom prst="rect">
            <a:avLst/>
          </a:prstGeom>
        </p:spPr>
      </p:pic>
      <p:pic>
        <p:nvPicPr>
          <p:cNvPr id="26" name="Picture 11" descr="le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1909385"/>
            <a:ext cx="1677162" cy="2019681"/>
          </a:xfrm>
          <a:prstGeom prst="rect">
            <a:avLst/>
          </a:prstGeom>
        </p:spPr>
      </p:pic>
      <p:pic>
        <p:nvPicPr>
          <p:cNvPr id="27" name="Picture 12" descr="neudeck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1909385"/>
            <a:ext cx="1630204" cy="2001679"/>
          </a:xfrm>
          <a:prstGeom prst="rect">
            <a:avLst/>
          </a:prstGeom>
        </p:spPr>
      </p:pic>
      <p:pic>
        <p:nvPicPr>
          <p:cNvPr id="28" name="Picture 13" descr="wildpan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02632" y="1909385"/>
            <a:ext cx="1755648" cy="2007108"/>
          </a:xfrm>
          <a:prstGeom prst="rect">
            <a:avLst/>
          </a:prstGeom>
        </p:spPr>
      </p:pic>
      <p:sp>
        <p:nvSpPr>
          <p:cNvPr id="29" name="TextBox 14"/>
          <p:cNvSpPr txBox="1"/>
          <p:nvPr/>
        </p:nvSpPr>
        <p:spPr>
          <a:xfrm>
            <a:off x="214282" y="1285860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/>
              <a:t>Gundacker</a:t>
            </a:r>
            <a:r>
              <a:rPr lang="de-AT" sz="2000" dirty="0" smtClean="0"/>
              <a:t>                Leeb                  Neudecker              </a:t>
            </a:r>
            <a:r>
              <a:rPr lang="de-AT" sz="2000" dirty="0" err="1" smtClean="0"/>
              <a:t>Srdinko</a:t>
            </a:r>
            <a:r>
              <a:rPr lang="de-AT" sz="2000" dirty="0" smtClean="0"/>
              <a:t>                </a:t>
            </a:r>
            <a:r>
              <a:rPr lang="de-AT" sz="2000" dirty="0" err="1" smtClean="0"/>
              <a:t>Wildpaner</a:t>
            </a:r>
            <a:endParaRPr lang="de-AT" sz="2000" dirty="0" smtClean="0"/>
          </a:p>
          <a:p>
            <a:r>
              <a:rPr lang="de-AT" sz="2000" dirty="0" smtClean="0"/>
              <a:t>   Stefan                   Helmut                   Denise                  Thomas                   Volker</a:t>
            </a:r>
            <a:endParaRPr lang="de-AT" sz="2000" dirty="0"/>
          </a:p>
        </p:txBody>
      </p:sp>
      <p:sp>
        <p:nvSpPr>
          <p:cNvPr id="30" name="TextBox 15"/>
          <p:cNvSpPr txBox="1"/>
          <p:nvPr/>
        </p:nvSpPr>
        <p:spPr>
          <a:xfrm>
            <a:off x="214282" y="4071942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mtClean="0"/>
              <a:t>Model </a:t>
            </a:r>
            <a:r>
              <a:rPr lang="de-AT" err="1" smtClean="0"/>
              <a:t>Defects</a:t>
            </a:r>
            <a:r>
              <a:rPr lang="de-AT" smtClean="0"/>
              <a:t>     Parameter </a:t>
            </a:r>
            <a:r>
              <a:rPr lang="de-AT" err="1" smtClean="0"/>
              <a:t>Unc</a:t>
            </a:r>
            <a:r>
              <a:rPr lang="de-AT" smtClean="0"/>
              <a:t>.       Experiment Est.       </a:t>
            </a:r>
            <a:r>
              <a:rPr lang="de-AT" err="1" smtClean="0"/>
              <a:t>Parallelization</a:t>
            </a:r>
            <a:r>
              <a:rPr lang="de-AT" smtClean="0"/>
              <a:t>           ENDF-Output</a:t>
            </a:r>
          </a:p>
          <a:p>
            <a:r>
              <a:rPr lang="de-AT" smtClean="0"/>
              <a:t>                                                                  </a:t>
            </a:r>
            <a:r>
              <a:rPr lang="de-AT" err="1" smtClean="0"/>
              <a:t>Bayesian</a:t>
            </a:r>
            <a:r>
              <a:rPr lang="de-AT" smtClean="0"/>
              <a:t> </a:t>
            </a:r>
            <a:r>
              <a:rPr lang="de-AT" err="1" smtClean="0"/>
              <a:t>Updat</a:t>
            </a:r>
            <a:r>
              <a:rPr lang="de-AT" smtClean="0"/>
              <a:t>.       (</a:t>
            </a:r>
            <a:r>
              <a:rPr lang="de-AT" err="1" smtClean="0"/>
              <a:t>for</a:t>
            </a:r>
            <a:r>
              <a:rPr lang="de-AT" smtClean="0"/>
              <a:t> Par. </a:t>
            </a:r>
            <a:r>
              <a:rPr lang="de-AT" err="1" smtClean="0"/>
              <a:t>Unc</a:t>
            </a:r>
            <a:r>
              <a:rPr lang="de-AT" smtClean="0"/>
              <a:t>.)</a:t>
            </a:r>
            <a:endParaRPr lang="de-AT"/>
          </a:p>
        </p:txBody>
      </p:sp>
      <p:sp>
        <p:nvSpPr>
          <p:cNvPr id="31" name="TextBox 16"/>
          <p:cNvSpPr txBox="1"/>
          <p:nvPr/>
        </p:nvSpPr>
        <p:spPr>
          <a:xfrm>
            <a:off x="142844" y="4884019"/>
            <a:ext cx="7786742" cy="830997"/>
          </a:xfrm>
          <a:prstGeom prst="rect">
            <a:avLst/>
          </a:prstGeom>
          <a:solidFill>
            <a:srgbClr val="FF99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de-AT" sz="4800" b="1" dirty="0" err="1" smtClean="0">
                <a:solidFill>
                  <a:schemeClr val="bg2">
                    <a:lumMod val="10000"/>
                  </a:schemeClr>
                </a:solidFill>
              </a:rPr>
              <a:t>Thank</a:t>
            </a:r>
            <a:r>
              <a:rPr lang="de-AT" sz="4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sz="4800" b="1" dirty="0" err="1" smtClean="0">
                <a:solidFill>
                  <a:schemeClr val="bg2">
                    <a:lumMod val="10000"/>
                  </a:schemeClr>
                </a:solidFill>
              </a:rPr>
              <a:t>you</a:t>
            </a:r>
            <a:r>
              <a:rPr lang="de-AT" sz="4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sz="4800" b="1" dirty="0" err="1" smtClean="0">
                <a:solidFill>
                  <a:schemeClr val="bg2">
                    <a:lumMod val="10000"/>
                  </a:schemeClr>
                </a:solidFill>
              </a:rPr>
              <a:t>for</a:t>
            </a:r>
            <a:r>
              <a:rPr lang="de-AT" sz="4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sz="4800" b="1" dirty="0" err="1" smtClean="0">
                <a:solidFill>
                  <a:schemeClr val="bg2">
                    <a:lumMod val="10000"/>
                  </a:schemeClr>
                </a:solidFill>
              </a:rPr>
              <a:t>your</a:t>
            </a:r>
            <a:r>
              <a:rPr lang="de-AT" sz="4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sz="4800" b="1" dirty="0" err="1" smtClean="0">
                <a:solidFill>
                  <a:schemeClr val="bg2">
                    <a:lumMod val="10000"/>
                  </a:schemeClr>
                </a:solidFill>
              </a:rPr>
              <a:t>attention</a:t>
            </a:r>
            <a:r>
              <a:rPr lang="de-AT" sz="4800" b="1" dirty="0" smtClean="0">
                <a:solidFill>
                  <a:schemeClr val="bg2">
                    <a:lumMod val="10000"/>
                  </a:schemeClr>
                </a:solidFill>
              </a:rPr>
              <a:t>!</a:t>
            </a:r>
          </a:p>
        </p:txBody>
      </p:sp>
      <p:pic>
        <p:nvPicPr>
          <p:cNvPr id="32" name="Grafik 31" descr="Thoma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1928802"/>
            <a:ext cx="1510589" cy="2001317"/>
          </a:xfrm>
          <a:prstGeom prst="rect">
            <a:avLst/>
          </a:prstGeom>
        </p:spPr>
      </p:pic>
      <p:pic>
        <p:nvPicPr>
          <p:cNvPr id="21" name="Picture 5" descr="ati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22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33</a:t>
            </a:fld>
            <a:endParaRPr lang="de-AT" dirty="0"/>
          </a:p>
        </p:txBody>
      </p:sp>
      <p:sp>
        <p:nvSpPr>
          <p:cNvPr id="23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Parameter  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95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95000"/>
                  </a:schemeClr>
                </a:solidFill>
              </a:rPr>
              <a:t>   </a:t>
            </a:r>
          </a:p>
        </p:txBody>
      </p:sp>
      <p:cxnSp>
        <p:nvCxnSpPr>
          <p:cNvPr id="34" name="Gerade Verbindung 33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 descr="MC90025022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900000">
            <a:off x="7778161" y="4632880"/>
            <a:ext cx="1205961" cy="1394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t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86710" y="-24"/>
            <a:ext cx="135732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Picture 6" descr="TU_Signet_CMYK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720" y="71414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New </a:t>
            </a:r>
            <a:r>
              <a:rPr lang="de-AT" sz="3200" b="1" dirty="0" err="1" smtClean="0"/>
              <a:t>technologies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require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extension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of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evaluation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energy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range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and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covariances</a:t>
            </a:r>
            <a:r>
              <a:rPr lang="de-AT" sz="3200" b="1" dirty="0" smtClean="0"/>
              <a:t>.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 descr="XsTotExp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2008034"/>
            <a:ext cx="3909600" cy="1992470"/>
          </a:xfrm>
          <a:prstGeom prst="rect">
            <a:avLst/>
          </a:prstGeom>
        </p:spPr>
      </p:pic>
      <p:pic>
        <p:nvPicPr>
          <p:cNvPr id="38" name="Grafik 37" descr="npPb208FinEvalDet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06" y="3929066"/>
            <a:ext cx="3908331" cy="1924819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4000496" y="2034123"/>
            <a:ext cx="257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de-AT" sz="2000" dirty="0" err="1" smtClean="0"/>
              <a:t>combine</a:t>
            </a:r>
            <a:r>
              <a:rPr lang="de-AT" sz="2000" dirty="0" smtClean="0"/>
              <a:t> </a:t>
            </a:r>
            <a:r>
              <a:rPr lang="de-AT" sz="2000" dirty="0" err="1" smtClean="0"/>
              <a:t>exp</a:t>
            </a:r>
            <a:r>
              <a:rPr lang="de-AT" sz="2000" dirty="0" smtClean="0"/>
              <a:t>. </a:t>
            </a:r>
            <a:r>
              <a:rPr lang="de-AT" sz="2000" dirty="0" err="1" smtClean="0"/>
              <a:t>and</a:t>
            </a:r>
            <a:r>
              <a:rPr lang="de-AT" sz="2000" dirty="0" smtClean="0"/>
              <a:t> model </a:t>
            </a:r>
            <a:r>
              <a:rPr lang="de-AT" sz="2000" dirty="0" err="1" smtClean="0"/>
              <a:t>cross</a:t>
            </a:r>
            <a:r>
              <a:rPr lang="de-AT" sz="2000" dirty="0" smtClean="0"/>
              <a:t> </a:t>
            </a:r>
            <a:r>
              <a:rPr lang="de-AT" sz="2000" dirty="0" err="1" smtClean="0"/>
              <a:t>sections</a:t>
            </a:r>
            <a:r>
              <a:rPr lang="de-AT" sz="2000" dirty="0" smtClean="0"/>
              <a:t> </a:t>
            </a:r>
            <a:r>
              <a:rPr lang="el-GR" sz="2000" dirty="0" smtClean="0">
                <a:latin typeface="Calibri"/>
              </a:rPr>
              <a:t>σ</a:t>
            </a:r>
            <a:r>
              <a:rPr lang="de-AT" sz="2000" baseline="-25000" dirty="0" smtClean="0">
                <a:latin typeface="Calibri"/>
              </a:rPr>
              <a:t>i </a:t>
            </a:r>
            <a:r>
              <a:rPr lang="de-AT" sz="2000" dirty="0" err="1" smtClean="0"/>
              <a:t>consistently</a:t>
            </a:r>
            <a:r>
              <a:rPr lang="de-AT" sz="2000" dirty="0" smtClean="0"/>
              <a:t> </a:t>
            </a:r>
            <a:r>
              <a:rPr lang="de-AT" sz="2000" dirty="0" err="1" smtClean="0"/>
              <a:t>up</a:t>
            </a:r>
            <a:r>
              <a:rPr lang="de-AT" sz="2000" dirty="0" smtClean="0"/>
              <a:t> </a:t>
            </a:r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</a:p>
          <a:p>
            <a:r>
              <a:rPr lang="de-AT" sz="2000" b="1" dirty="0" smtClean="0">
                <a:solidFill>
                  <a:srgbClr val="FF0000"/>
                </a:solidFill>
              </a:rPr>
              <a:t>150 </a:t>
            </a:r>
            <a:r>
              <a:rPr lang="de-AT" sz="2000" b="1" dirty="0" err="1" smtClean="0">
                <a:solidFill>
                  <a:srgbClr val="FF0000"/>
                </a:solidFill>
              </a:rPr>
              <a:t>MeV</a:t>
            </a:r>
            <a:r>
              <a:rPr lang="de-AT" sz="2000" dirty="0" smtClean="0"/>
              <a:t>.</a:t>
            </a:r>
            <a:endParaRPr lang="de-AT" sz="2000" baseline="-25000" dirty="0"/>
          </a:p>
        </p:txBody>
      </p:sp>
      <p:sp>
        <p:nvSpPr>
          <p:cNvPr id="40" name="Textfeld 39"/>
          <p:cNvSpPr txBox="1"/>
          <p:nvPr/>
        </p:nvSpPr>
        <p:spPr>
          <a:xfrm>
            <a:off x="4572000" y="1285860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u="sng" dirty="0" err="1" smtClean="0"/>
              <a:t>Demands</a:t>
            </a:r>
            <a:r>
              <a:rPr lang="de-AT" sz="2400" u="sng" dirty="0" smtClean="0"/>
              <a:t> </a:t>
            </a:r>
            <a:r>
              <a:rPr lang="de-AT" sz="2400" u="sng" dirty="0" err="1" smtClean="0"/>
              <a:t>of</a:t>
            </a:r>
            <a:r>
              <a:rPr lang="de-AT" sz="2400" u="sng" dirty="0" smtClean="0"/>
              <a:t> </a:t>
            </a:r>
            <a:r>
              <a:rPr lang="de-AT" sz="2400" u="sng" dirty="0" err="1" smtClean="0"/>
              <a:t>new</a:t>
            </a:r>
            <a:r>
              <a:rPr lang="de-AT" sz="2400" u="sng" dirty="0" smtClean="0"/>
              <a:t> </a:t>
            </a:r>
            <a:r>
              <a:rPr lang="de-AT" sz="2400" u="sng" dirty="0" err="1" smtClean="0"/>
              <a:t>technologies</a:t>
            </a:r>
            <a:endParaRPr lang="de-AT" sz="2400" u="sng" dirty="0"/>
          </a:p>
        </p:txBody>
      </p:sp>
      <p:graphicFrame>
        <p:nvGraphicFramePr>
          <p:cNvPr id="41" name="Objekt 40"/>
          <p:cNvGraphicFramePr>
            <a:graphicFrameLocks noChangeAspect="1"/>
          </p:cNvGraphicFramePr>
          <p:nvPr/>
        </p:nvGraphicFramePr>
        <p:xfrm>
          <a:off x="4114800" y="3290888"/>
          <a:ext cx="914400" cy="276225"/>
        </p:xfrm>
        <a:graphic>
          <a:graphicData uri="http://schemas.openxmlformats.org/presentationml/2006/ole">
            <p:oleObj spid="_x0000_s29698" name="Formel" r:id="rId7" imgW="914400" imgH="276480" progId="Equation.DSMT4">
              <p:embed/>
            </p:oleObj>
          </a:graphicData>
        </a:graphic>
      </p:graphicFrame>
      <p:sp>
        <p:nvSpPr>
          <p:cNvPr id="47" name="Diagonaler Streifen 46"/>
          <p:cNvSpPr/>
          <p:nvPr/>
        </p:nvSpPr>
        <p:spPr>
          <a:xfrm>
            <a:off x="5260185" y="3286124"/>
            <a:ext cx="383385" cy="785818"/>
          </a:xfrm>
          <a:prstGeom prst="diagStripe">
            <a:avLst>
              <a:gd name="adj" fmla="val 80164"/>
            </a:avLst>
          </a:prstGeom>
          <a:solidFill>
            <a:srgbClr val="00FF00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48" name="Diagonaler Streifen 47"/>
          <p:cNvSpPr/>
          <p:nvPr/>
        </p:nvSpPr>
        <p:spPr>
          <a:xfrm rot="5400000">
            <a:off x="4951813" y="3763570"/>
            <a:ext cx="357187" cy="259557"/>
          </a:xfrm>
          <a:prstGeom prst="diagStripe">
            <a:avLst>
              <a:gd name="adj" fmla="val 5678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6786578" y="2000240"/>
            <a:ext cx="25003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de-AT" sz="2000" dirty="0" err="1" smtClean="0"/>
              <a:t>give</a:t>
            </a:r>
            <a:r>
              <a:rPr lang="de-AT" sz="2000" dirty="0" smtClean="0"/>
              <a:t> </a:t>
            </a:r>
            <a:r>
              <a:rPr lang="de-AT" sz="2000" dirty="0" err="1" smtClean="0"/>
              <a:t>associated</a:t>
            </a:r>
            <a:r>
              <a:rPr lang="de-AT" sz="2000" dirty="0" smtClean="0"/>
              <a:t> </a:t>
            </a:r>
          </a:p>
          <a:p>
            <a:r>
              <a:rPr lang="de-AT" sz="2000" dirty="0" err="1" smtClean="0"/>
              <a:t>uncertainties</a:t>
            </a:r>
            <a:r>
              <a:rPr lang="de-AT" sz="2000" dirty="0" smtClean="0"/>
              <a:t> in form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b="1" dirty="0" err="1" smtClean="0">
                <a:solidFill>
                  <a:srgbClr val="FF0000"/>
                </a:solidFill>
              </a:rPr>
              <a:t>covariance</a:t>
            </a:r>
            <a:r>
              <a:rPr lang="de-AT" sz="2000" b="1" dirty="0" smtClean="0">
                <a:solidFill>
                  <a:srgbClr val="FF0000"/>
                </a:solidFill>
              </a:rPr>
              <a:t> </a:t>
            </a:r>
            <a:r>
              <a:rPr lang="de-AT" sz="2000" b="1" dirty="0" err="1" smtClean="0">
                <a:solidFill>
                  <a:srgbClr val="FF0000"/>
                </a:solidFill>
              </a:rPr>
              <a:t>matrices</a:t>
            </a:r>
            <a:r>
              <a:rPr lang="de-AT" sz="2000" b="1" dirty="0" smtClean="0">
                <a:solidFill>
                  <a:srgbClr val="FF0000"/>
                </a:solidFill>
              </a:rPr>
              <a:t> </a:t>
            </a:r>
            <a:r>
              <a:rPr lang="de-AT" sz="2000" dirty="0" err="1" smtClean="0"/>
              <a:t>for</a:t>
            </a:r>
            <a:r>
              <a:rPr lang="de-AT" sz="2000" dirty="0" smtClean="0"/>
              <a:t> </a:t>
            </a:r>
            <a:r>
              <a:rPr lang="de-AT" sz="2000" dirty="0" err="1" smtClean="0"/>
              <a:t>whole</a:t>
            </a:r>
            <a:r>
              <a:rPr lang="de-AT" sz="2000" dirty="0" smtClean="0"/>
              <a:t> </a:t>
            </a:r>
            <a:r>
              <a:rPr lang="de-AT" sz="2000" dirty="0" err="1" smtClean="0"/>
              <a:t>energy</a:t>
            </a:r>
            <a:r>
              <a:rPr lang="de-AT" sz="2000" dirty="0" smtClean="0"/>
              <a:t> </a:t>
            </a:r>
            <a:r>
              <a:rPr lang="de-AT" sz="2000" dirty="0" err="1" smtClean="0"/>
              <a:t>range</a:t>
            </a:r>
            <a:r>
              <a:rPr lang="de-AT" sz="2000" dirty="0" smtClean="0"/>
              <a:t>. </a:t>
            </a:r>
            <a:endParaRPr lang="de-AT" sz="2000" dirty="0"/>
          </a:p>
        </p:txBody>
      </p:sp>
      <p:sp>
        <p:nvSpPr>
          <p:cNvPr id="56" name="Freihandform 55"/>
          <p:cNvSpPr/>
          <p:nvPr/>
        </p:nvSpPr>
        <p:spPr>
          <a:xfrm>
            <a:off x="6500826" y="1787857"/>
            <a:ext cx="142376" cy="4141473"/>
          </a:xfrm>
          <a:custGeom>
            <a:avLst/>
            <a:gdLst>
              <a:gd name="connsiteX0" fmla="*/ 213814 w 213814"/>
              <a:gd name="connsiteY0" fmla="*/ 0 h 3875964"/>
              <a:gd name="connsiteX1" fmla="*/ 9098 w 213814"/>
              <a:gd name="connsiteY1" fmla="*/ 382137 h 3875964"/>
              <a:gd name="connsiteX2" fmla="*/ 213814 w 213814"/>
              <a:gd name="connsiteY2" fmla="*/ 928047 h 3875964"/>
              <a:gd name="connsiteX3" fmla="*/ 9098 w 213814"/>
              <a:gd name="connsiteY3" fmla="*/ 1583140 h 3875964"/>
              <a:gd name="connsiteX4" fmla="*/ 159223 w 213814"/>
              <a:gd name="connsiteY4" fmla="*/ 2238233 h 3875964"/>
              <a:gd name="connsiteX5" fmla="*/ 22746 w 213814"/>
              <a:gd name="connsiteY5" fmla="*/ 2825086 h 3875964"/>
              <a:gd name="connsiteX6" fmla="*/ 131928 w 213814"/>
              <a:gd name="connsiteY6" fmla="*/ 3343701 h 3875964"/>
              <a:gd name="connsiteX7" fmla="*/ 50041 w 213814"/>
              <a:gd name="connsiteY7" fmla="*/ 3875964 h 3875964"/>
              <a:gd name="connsiteX8" fmla="*/ 50041 w 213814"/>
              <a:gd name="connsiteY8" fmla="*/ 3875964 h 387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814" h="3875964">
                <a:moveTo>
                  <a:pt x="213814" y="0"/>
                </a:moveTo>
                <a:cubicBezTo>
                  <a:pt x="111456" y="113731"/>
                  <a:pt x="9098" y="227463"/>
                  <a:pt x="9098" y="382137"/>
                </a:cubicBezTo>
                <a:cubicBezTo>
                  <a:pt x="9098" y="536811"/>
                  <a:pt x="213814" y="727880"/>
                  <a:pt x="213814" y="928047"/>
                </a:cubicBezTo>
                <a:cubicBezTo>
                  <a:pt x="213814" y="1128214"/>
                  <a:pt x="18196" y="1364776"/>
                  <a:pt x="9098" y="1583140"/>
                </a:cubicBezTo>
                <a:cubicBezTo>
                  <a:pt x="0" y="1801504"/>
                  <a:pt x="156948" y="2031242"/>
                  <a:pt x="159223" y="2238233"/>
                </a:cubicBezTo>
                <a:cubicBezTo>
                  <a:pt x="161498" y="2445224"/>
                  <a:pt x="27295" y="2640841"/>
                  <a:pt x="22746" y="2825086"/>
                </a:cubicBezTo>
                <a:cubicBezTo>
                  <a:pt x="18197" y="3009331"/>
                  <a:pt x="127379" y="3168555"/>
                  <a:pt x="131928" y="3343701"/>
                </a:cubicBezTo>
                <a:cubicBezTo>
                  <a:pt x="136477" y="3518847"/>
                  <a:pt x="50041" y="3875964"/>
                  <a:pt x="50041" y="3875964"/>
                </a:cubicBezTo>
                <a:lnTo>
                  <a:pt x="50041" y="3875964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4</a:t>
            </a:fld>
            <a:endParaRPr lang="de-AT" dirty="0"/>
          </a:p>
        </p:txBody>
      </p:sp>
      <p:cxnSp>
        <p:nvCxnSpPr>
          <p:cNvPr id="26" name="Gerade Verbindung 25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Parameter  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29" name="Gerade Verbindung 28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fik 33" descr="MC9002502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900000">
            <a:off x="7176132" y="3949752"/>
            <a:ext cx="1437132" cy="1661465"/>
          </a:xfrm>
          <a:prstGeom prst="rect">
            <a:avLst/>
          </a:prstGeom>
        </p:spPr>
      </p:pic>
      <p:pic>
        <p:nvPicPr>
          <p:cNvPr id="37" name="Grafik 36" descr="MC9002502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900000">
            <a:off x="4731878" y="4347128"/>
            <a:ext cx="1205961" cy="1394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t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86710" y="-24"/>
            <a:ext cx="135732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Picture 6" descr="TU_Signet_CMYK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71414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err="1" smtClean="0"/>
              <a:t>Covariance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matrices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measure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the</a:t>
            </a:r>
            <a:r>
              <a:rPr lang="de-AT" sz="3200" b="1" dirty="0" smtClean="0"/>
              <a:t> linear </a:t>
            </a:r>
          </a:p>
          <a:p>
            <a:r>
              <a:rPr lang="de-AT" sz="3200" b="1" dirty="0" err="1" smtClean="0"/>
              <a:t>dependence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of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two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values</a:t>
            </a:r>
            <a:r>
              <a:rPr lang="de-AT" sz="3200" b="1" dirty="0" smtClean="0"/>
              <a:t>.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142844" y="1500174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Formal </a:t>
            </a:r>
            <a:r>
              <a:rPr lang="de-AT" sz="2800" b="1" dirty="0" err="1" smtClean="0"/>
              <a:t>definition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of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covariance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matrix</a:t>
            </a:r>
            <a:endParaRPr lang="de-AT" sz="2800" b="1" dirty="0"/>
          </a:p>
        </p:txBody>
      </p:sp>
      <p:graphicFrame>
        <p:nvGraphicFramePr>
          <p:cNvPr id="41" name="Objekt 40"/>
          <p:cNvGraphicFramePr>
            <a:graphicFrameLocks noChangeAspect="1"/>
          </p:cNvGraphicFramePr>
          <p:nvPr/>
        </p:nvGraphicFramePr>
        <p:xfrm>
          <a:off x="4114800" y="3290888"/>
          <a:ext cx="914400" cy="276225"/>
        </p:xfrm>
        <a:graphic>
          <a:graphicData uri="http://schemas.openxmlformats.org/presentationml/2006/ole">
            <p:oleObj spid="_x0000_s30722" name="Formel" r:id="rId5" imgW="914400" imgH="276480" progId="Equation.DSMT4">
              <p:embed/>
            </p:oleObj>
          </a:graphicData>
        </a:graphic>
      </p:graphicFrame>
      <p:graphicFrame>
        <p:nvGraphicFramePr>
          <p:cNvPr id="24578" name="Object 2"/>
          <p:cNvGraphicFramePr>
            <a:graphicFrameLocks/>
          </p:cNvGraphicFramePr>
          <p:nvPr/>
        </p:nvGraphicFramePr>
        <p:xfrm>
          <a:off x="214282" y="2736848"/>
          <a:ext cx="3714750" cy="406400"/>
        </p:xfrm>
        <a:graphic>
          <a:graphicData uri="http://schemas.openxmlformats.org/presentationml/2006/ole">
            <p:oleObj spid="_x0000_s30723" name="Formel" r:id="rId6" imgW="3708360" imgH="406080" progId="Equation.DSMT4">
              <p:embed/>
            </p:oleObj>
          </a:graphicData>
        </a:graphic>
      </p:graphicFrame>
      <p:sp>
        <p:nvSpPr>
          <p:cNvPr id="2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5</a:t>
            </a:fld>
            <a:endParaRPr lang="de-AT" dirty="0"/>
          </a:p>
        </p:txBody>
      </p:sp>
      <p:cxnSp>
        <p:nvCxnSpPr>
          <p:cNvPr id="26" name="Gerade Verbindung 25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Parameter  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30" name="Gerade Verbindung 29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24" name="Object 4"/>
          <p:cNvGraphicFramePr>
            <a:graphicFrameLocks/>
          </p:cNvGraphicFramePr>
          <p:nvPr/>
        </p:nvGraphicFramePr>
        <p:xfrm>
          <a:off x="214282" y="1919282"/>
          <a:ext cx="5988050" cy="723900"/>
        </p:xfrm>
        <a:graphic>
          <a:graphicData uri="http://schemas.openxmlformats.org/presentationml/2006/ole">
            <p:oleObj spid="_x0000_s30724" name="Formel" r:id="rId7" imgW="5981400" imgH="723600" progId="Equation.DSMT4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/>
          </p:cNvGraphicFramePr>
          <p:nvPr/>
        </p:nvGraphicFramePr>
        <p:xfrm>
          <a:off x="217488" y="4473588"/>
          <a:ext cx="4425950" cy="812800"/>
        </p:xfrm>
        <a:graphic>
          <a:graphicData uri="http://schemas.openxmlformats.org/presentationml/2006/ole">
            <p:oleObj spid="_x0000_s30725" name="Formel" r:id="rId8" imgW="4419360" imgH="812520" progId="Equation.DSMT4">
              <p:embed/>
            </p:oleObj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42844" y="3977350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err="1" smtClean="0"/>
              <a:t>Correlation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matrix</a:t>
            </a:r>
            <a:endParaRPr lang="de-AT" sz="2800" b="1" dirty="0"/>
          </a:p>
        </p:txBody>
      </p:sp>
      <p:sp>
        <p:nvSpPr>
          <p:cNvPr id="22" name="Pfeil nach unten 21"/>
          <p:cNvSpPr/>
          <p:nvPr/>
        </p:nvSpPr>
        <p:spPr>
          <a:xfrm>
            <a:off x="3500430" y="3643314"/>
            <a:ext cx="285752" cy="428628"/>
          </a:xfrm>
          <a:prstGeom prst="downArrow">
            <a:avLst/>
          </a:prstGeom>
          <a:solidFill>
            <a:srgbClr val="FE83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Rechteck 23"/>
          <p:cNvSpPr/>
          <p:nvPr/>
        </p:nvSpPr>
        <p:spPr>
          <a:xfrm>
            <a:off x="5286380" y="3786190"/>
            <a:ext cx="3714776" cy="228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33" name="Gerade Verbindung mit Pfeil 32"/>
          <p:cNvCxnSpPr/>
          <p:nvPr/>
        </p:nvCxnSpPr>
        <p:spPr>
          <a:xfrm rot="5400000" flipH="1" flipV="1">
            <a:off x="4607719" y="4893479"/>
            <a:ext cx="1928826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5572132" y="5857892"/>
            <a:ext cx="3286148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 descr="n,tot_n,tot_15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57956" y="1643050"/>
            <a:ext cx="2743200" cy="1920240"/>
          </a:xfrm>
          <a:prstGeom prst="rect">
            <a:avLst/>
          </a:prstGeom>
        </p:spPr>
      </p:pic>
      <p:sp>
        <p:nvSpPr>
          <p:cNvPr id="39" name="Freihandform 38"/>
          <p:cNvSpPr/>
          <p:nvPr/>
        </p:nvSpPr>
        <p:spPr>
          <a:xfrm>
            <a:off x="5715196" y="4357694"/>
            <a:ext cx="2928770" cy="1417050"/>
          </a:xfrm>
          <a:custGeom>
            <a:avLst/>
            <a:gdLst>
              <a:gd name="connsiteX0" fmla="*/ 0 w 2218765"/>
              <a:gd name="connsiteY0" fmla="*/ 616323 h 1073523"/>
              <a:gd name="connsiteX1" fmla="*/ 389965 w 2218765"/>
              <a:gd name="connsiteY1" fmla="*/ 38100 h 1073523"/>
              <a:gd name="connsiteX2" fmla="*/ 672353 w 2218765"/>
              <a:gd name="connsiteY2" fmla="*/ 387723 h 1073523"/>
              <a:gd name="connsiteX3" fmla="*/ 914400 w 2218765"/>
              <a:gd name="connsiteY3" fmla="*/ 307041 h 1073523"/>
              <a:gd name="connsiteX4" fmla="*/ 1062318 w 2218765"/>
              <a:gd name="connsiteY4" fmla="*/ 401170 h 1073523"/>
              <a:gd name="connsiteX5" fmla="*/ 2218765 w 2218765"/>
              <a:gd name="connsiteY5" fmla="*/ 1073523 h 1073523"/>
              <a:gd name="connsiteX6" fmla="*/ 2218765 w 2218765"/>
              <a:gd name="connsiteY6" fmla="*/ 1073523 h 10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8765" h="1073523">
                <a:moveTo>
                  <a:pt x="0" y="616323"/>
                </a:moveTo>
                <a:cubicBezTo>
                  <a:pt x="138953" y="346261"/>
                  <a:pt x="277906" y="76200"/>
                  <a:pt x="389965" y="38100"/>
                </a:cubicBezTo>
                <a:cubicBezTo>
                  <a:pt x="502024" y="0"/>
                  <a:pt x="584947" y="342900"/>
                  <a:pt x="672353" y="387723"/>
                </a:cubicBezTo>
                <a:cubicBezTo>
                  <a:pt x="759759" y="432546"/>
                  <a:pt x="849406" y="304800"/>
                  <a:pt x="914400" y="307041"/>
                </a:cubicBezTo>
                <a:cubicBezTo>
                  <a:pt x="979394" y="309282"/>
                  <a:pt x="1062318" y="401170"/>
                  <a:pt x="1062318" y="401170"/>
                </a:cubicBezTo>
                <a:lnTo>
                  <a:pt x="2218765" y="1073523"/>
                </a:lnTo>
                <a:lnTo>
                  <a:pt x="2218765" y="1073523"/>
                </a:lnTo>
              </a:path>
            </a:pathLst>
          </a:custGeom>
          <a:ln w="349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Textfeld 41"/>
          <p:cNvSpPr txBox="1"/>
          <p:nvPr/>
        </p:nvSpPr>
        <p:spPr>
          <a:xfrm>
            <a:off x="5643570" y="378619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alibri"/>
              </a:rPr>
              <a:t>σ</a:t>
            </a:r>
            <a:endParaRPr lang="de-AT" sz="2000" dirty="0"/>
          </a:p>
        </p:txBody>
      </p:sp>
      <p:sp>
        <p:nvSpPr>
          <p:cNvPr id="43" name="Textfeld 42"/>
          <p:cNvSpPr txBox="1"/>
          <p:nvPr/>
        </p:nvSpPr>
        <p:spPr>
          <a:xfrm>
            <a:off x="8643966" y="545778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latin typeface="Calibri"/>
              </a:rPr>
              <a:t>E</a:t>
            </a:r>
            <a:endParaRPr lang="de-AT" sz="2000" dirty="0"/>
          </a:p>
        </p:txBody>
      </p:sp>
      <p:cxnSp>
        <p:nvCxnSpPr>
          <p:cNvPr id="45" name="Gerade Verbindung 44"/>
          <p:cNvCxnSpPr/>
          <p:nvPr/>
        </p:nvCxnSpPr>
        <p:spPr>
          <a:xfrm>
            <a:off x="6715140" y="2071678"/>
            <a:ext cx="1714512" cy="0"/>
          </a:xfrm>
          <a:prstGeom prst="line">
            <a:avLst/>
          </a:prstGeom>
          <a:ln w="349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rot="5400000" flipH="1" flipV="1">
            <a:off x="8001024" y="2571744"/>
            <a:ext cx="857256" cy="0"/>
          </a:xfrm>
          <a:prstGeom prst="line">
            <a:avLst/>
          </a:prstGeom>
          <a:ln w="349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/>
          <p:cNvSpPr/>
          <p:nvPr/>
        </p:nvSpPr>
        <p:spPr>
          <a:xfrm>
            <a:off x="8286776" y="2000240"/>
            <a:ext cx="214314" cy="214314"/>
          </a:xfrm>
          <a:prstGeom prst="ellipse">
            <a:avLst/>
          </a:prstGeom>
          <a:noFill/>
          <a:ln w="349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52" name="Gekrümmte Verbindung 51"/>
          <p:cNvCxnSpPr>
            <a:stCxn id="50" idx="3"/>
          </p:cNvCxnSpPr>
          <p:nvPr/>
        </p:nvCxnSpPr>
        <p:spPr>
          <a:xfrm rot="16200000" flipH="1">
            <a:off x="7108049" y="3393281"/>
            <a:ext cx="2674592" cy="254366"/>
          </a:xfrm>
          <a:prstGeom prst="curvedConnector3">
            <a:avLst>
              <a:gd name="adj1" fmla="val 51006"/>
            </a:avLst>
          </a:prstGeom>
          <a:ln w="3492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rot="5400000">
            <a:off x="8036742" y="5893611"/>
            <a:ext cx="214314" cy="0"/>
          </a:xfrm>
          <a:prstGeom prst="line">
            <a:avLst/>
          </a:prstGeom>
          <a:ln w="349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rot="5400000">
            <a:off x="8465371" y="5893611"/>
            <a:ext cx="214314" cy="0"/>
          </a:xfrm>
          <a:prstGeom prst="line">
            <a:avLst/>
          </a:prstGeom>
          <a:ln w="349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 rot="5400000" flipH="1" flipV="1">
            <a:off x="8035949" y="5322107"/>
            <a:ext cx="357984" cy="794"/>
          </a:xfrm>
          <a:prstGeom prst="straightConnector1">
            <a:avLst/>
          </a:prstGeom>
          <a:ln w="3492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 rot="5400000" flipH="1" flipV="1">
            <a:off x="8393139" y="5535627"/>
            <a:ext cx="357984" cy="794"/>
          </a:xfrm>
          <a:prstGeom prst="straightConnector1">
            <a:avLst/>
          </a:prstGeom>
          <a:ln w="3492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rot="5400000" flipH="1" flipV="1">
            <a:off x="6607983" y="2536025"/>
            <a:ext cx="928694" cy="0"/>
          </a:xfrm>
          <a:prstGeom prst="line">
            <a:avLst/>
          </a:prstGeom>
          <a:ln w="349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lipse 68"/>
          <p:cNvSpPr/>
          <p:nvPr/>
        </p:nvSpPr>
        <p:spPr>
          <a:xfrm>
            <a:off x="7000892" y="2000240"/>
            <a:ext cx="214314" cy="21431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70" name="Gekrümmte Verbindung 69"/>
          <p:cNvCxnSpPr>
            <a:stCxn id="69" idx="6"/>
          </p:cNvCxnSpPr>
          <p:nvPr/>
        </p:nvCxnSpPr>
        <p:spPr>
          <a:xfrm flipH="1">
            <a:off x="6786579" y="2107397"/>
            <a:ext cx="428627" cy="2393176"/>
          </a:xfrm>
          <a:prstGeom prst="curvedConnector4">
            <a:avLst>
              <a:gd name="adj1" fmla="val -53333"/>
              <a:gd name="adj2" fmla="val 52239"/>
            </a:avLst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 rot="5400000">
            <a:off x="6679421" y="5893611"/>
            <a:ext cx="214314" cy="0"/>
          </a:xfrm>
          <a:prstGeom prst="line">
            <a:avLst/>
          </a:prstGeom>
          <a:ln w="349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 rot="16200000" flipH="1">
            <a:off x="6643306" y="4928801"/>
            <a:ext cx="285751" cy="794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ihandform 77"/>
          <p:cNvSpPr/>
          <p:nvPr/>
        </p:nvSpPr>
        <p:spPr>
          <a:xfrm>
            <a:off x="5809129" y="4123765"/>
            <a:ext cx="2958353" cy="1362635"/>
          </a:xfrm>
          <a:custGeom>
            <a:avLst/>
            <a:gdLst>
              <a:gd name="connsiteX0" fmla="*/ 2958353 w 2958353"/>
              <a:gd name="connsiteY0" fmla="*/ 1362635 h 1362635"/>
              <a:gd name="connsiteX1" fmla="*/ 2151530 w 2958353"/>
              <a:gd name="connsiteY1" fmla="*/ 905435 h 1362635"/>
              <a:gd name="connsiteX2" fmla="*/ 1304365 w 2958353"/>
              <a:gd name="connsiteY2" fmla="*/ 461682 h 1362635"/>
              <a:gd name="connsiteX3" fmla="*/ 995083 w 2958353"/>
              <a:gd name="connsiteY3" fmla="*/ 932329 h 1362635"/>
              <a:gd name="connsiteX4" fmla="*/ 685800 w 2958353"/>
              <a:gd name="connsiteY4" fmla="*/ 300317 h 1362635"/>
              <a:gd name="connsiteX5" fmla="*/ 443753 w 2958353"/>
              <a:gd name="connsiteY5" fmla="*/ 152400 h 1362635"/>
              <a:gd name="connsiteX6" fmla="*/ 0 w 2958353"/>
              <a:gd name="connsiteY6" fmla="*/ 1214717 h 136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8353" h="1362635">
                <a:moveTo>
                  <a:pt x="2958353" y="1362635"/>
                </a:moveTo>
                <a:cubicBezTo>
                  <a:pt x="2692774" y="1209114"/>
                  <a:pt x="2427195" y="1055594"/>
                  <a:pt x="2151530" y="905435"/>
                </a:cubicBezTo>
                <a:cubicBezTo>
                  <a:pt x="1875865" y="755276"/>
                  <a:pt x="1497106" y="457200"/>
                  <a:pt x="1304365" y="461682"/>
                </a:cubicBezTo>
                <a:cubicBezTo>
                  <a:pt x="1111624" y="466164"/>
                  <a:pt x="1098177" y="959223"/>
                  <a:pt x="995083" y="932329"/>
                </a:cubicBezTo>
                <a:cubicBezTo>
                  <a:pt x="891989" y="905435"/>
                  <a:pt x="777688" y="430305"/>
                  <a:pt x="685800" y="300317"/>
                </a:cubicBezTo>
                <a:cubicBezTo>
                  <a:pt x="593912" y="170329"/>
                  <a:pt x="558053" y="0"/>
                  <a:pt x="443753" y="152400"/>
                </a:cubicBezTo>
                <a:cubicBezTo>
                  <a:pt x="329453" y="304800"/>
                  <a:pt x="164726" y="759758"/>
                  <a:pt x="0" y="1214717"/>
                </a:cubicBezTo>
              </a:path>
            </a:pathLst>
          </a:custGeom>
          <a:ln w="349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9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99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1" name="Rectangle 4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FFB51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platzhalter 1"/>
          <p:cNvSpPr txBox="1">
            <a:spLocks/>
          </p:cNvSpPr>
          <p:nvPr/>
        </p:nvSpPr>
        <p:spPr>
          <a:xfrm>
            <a:off x="242886" y="142852"/>
            <a:ext cx="7258072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he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Full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Bayesian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Evaluation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Technique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is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implemented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in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the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de-A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program</a:t>
            </a:r>
            <a:r>
              <a:rPr kumimoji="0" lang="de-A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Estrangelo Edessa" pitchFamily="66" charset="0"/>
              </a:rPr>
              <a:t> GENEUS.</a:t>
            </a:r>
            <a:endParaRPr kumimoji="0" lang="de-A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6" descr="TU_Signet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sp>
        <p:nvSpPr>
          <p:cNvPr id="36" name="Rechteck 35"/>
          <p:cNvSpPr/>
          <p:nvPr/>
        </p:nvSpPr>
        <p:spPr>
          <a:xfrm>
            <a:off x="571472" y="1428736"/>
            <a:ext cx="8143932" cy="4500594"/>
          </a:xfrm>
          <a:prstGeom prst="rect">
            <a:avLst/>
          </a:prstGeom>
          <a:noFill/>
          <a:ln w="76200" cap="flat" cmpd="sng" algn="ctr">
            <a:solidFill>
              <a:srgbClr val="FFC000">
                <a:alpha val="78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71472" y="1428736"/>
            <a:ext cx="81439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GENEUS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GEneral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Nuclear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data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Evaluation </a:t>
            </a: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and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de-AT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Uncertainty</a:t>
            </a:r>
            <a:r>
              <a:rPr kumimoji="0" lang="de-A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System</a:t>
            </a:r>
            <a:endParaRPr kumimoji="0" lang="de-AT" sz="2400" b="1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0166" y="2285992"/>
            <a:ext cx="1357322" cy="71438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643042" y="2285992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Nuclear</a:t>
            </a:r>
            <a:endParaRPr kumimoji="0" lang="de-AT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Model 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3643306" y="2285992"/>
            <a:ext cx="1571636" cy="71438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571868" y="2285992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Parameter </a:t>
            </a:r>
            <a:r>
              <a:rPr kumimoji="0" lang="de-AT" sz="20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Uncertainties</a:t>
            </a:r>
            <a:r>
              <a:rPr kumimoji="0" lang="de-AT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de-AT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6500826" y="2285992"/>
            <a:ext cx="1143008" cy="714380"/>
          </a:xfrm>
          <a:prstGeom prst="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572264" y="2285992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Model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Defects</a:t>
            </a:r>
            <a:endParaRPr kumimoji="0" lang="de-AT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2428860" y="3000372"/>
            <a:ext cx="1071570" cy="85725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5" name="Gerade Verbindung mit Pfeil 44"/>
          <p:cNvCxnSpPr>
            <a:endCxn id="48" idx="0"/>
          </p:cNvCxnSpPr>
          <p:nvPr/>
        </p:nvCxnSpPr>
        <p:spPr>
          <a:xfrm rot="5400000">
            <a:off x="3679820" y="3234079"/>
            <a:ext cx="857256" cy="3587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6" name="Gerade Verbindung mit Pfeil 45"/>
          <p:cNvCxnSpPr/>
          <p:nvPr/>
        </p:nvCxnSpPr>
        <p:spPr>
          <a:xfrm rot="10800000" flipV="1">
            <a:off x="4357686" y="2857496"/>
            <a:ext cx="2143140" cy="10001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7" name="Rechteck 46"/>
          <p:cNvSpPr/>
          <p:nvPr/>
        </p:nvSpPr>
        <p:spPr>
          <a:xfrm>
            <a:off x="3286116" y="3857628"/>
            <a:ext cx="1285884" cy="928694"/>
          </a:xfrm>
          <a:prstGeom prst="rect">
            <a:avLst/>
          </a:prstGeom>
          <a:solidFill>
            <a:srgbClr val="FFC000">
              <a:alpha val="78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286116" y="3842097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Linearized</a:t>
            </a:r>
            <a:endParaRPr kumimoji="0" lang="de-AT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Bayesian</a:t>
            </a:r>
            <a:endParaRPr kumimoji="0" lang="de-AT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Update </a:t>
            </a:r>
            <a:endParaRPr kumimoji="0" lang="de-AT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5715008" y="3500438"/>
            <a:ext cx="1857388" cy="714380"/>
          </a:xfrm>
          <a:prstGeom prst="rect">
            <a:avLst/>
          </a:prstGeom>
          <a:solidFill>
            <a:srgbClr val="FF0000">
              <a:alpha val="62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786446" y="350043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Experimental Cross </a:t>
            </a:r>
            <a:r>
              <a:rPr kumimoji="0" lang="de-A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Sections</a:t>
            </a: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5715008" y="4357694"/>
            <a:ext cx="1500198" cy="1000132"/>
          </a:xfrm>
          <a:prstGeom prst="rect">
            <a:avLst/>
          </a:prstGeom>
          <a:solidFill>
            <a:srgbClr val="FF0000">
              <a:alpha val="62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5786446" y="4357694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Experiment </a:t>
            </a:r>
            <a:r>
              <a:rPr kumimoji="0" lang="de-AT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Covariance</a:t>
            </a: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de-AT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Estimation</a:t>
            </a: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53" name="Gerade Verbindung mit Pfeil 52"/>
          <p:cNvCxnSpPr/>
          <p:nvPr/>
        </p:nvCxnSpPr>
        <p:spPr>
          <a:xfrm rot="10800000" flipV="1">
            <a:off x="4572001" y="3854380"/>
            <a:ext cx="1143008" cy="28899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4" name="Gerade Verbindung mit Pfeil 53"/>
          <p:cNvCxnSpPr>
            <a:stCxn id="51" idx="1"/>
          </p:cNvCxnSpPr>
          <p:nvPr/>
        </p:nvCxnSpPr>
        <p:spPr>
          <a:xfrm rot="10800000">
            <a:off x="4572000" y="4429138"/>
            <a:ext cx="1143008" cy="42862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5" name="Rechteck 54"/>
          <p:cNvSpPr/>
          <p:nvPr/>
        </p:nvSpPr>
        <p:spPr>
          <a:xfrm>
            <a:off x="3428992" y="5072074"/>
            <a:ext cx="1000132" cy="71438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500430" y="5078568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Output </a:t>
            </a: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7" name="Gerade Verbindung mit Pfeil 56"/>
          <p:cNvCxnSpPr/>
          <p:nvPr/>
        </p:nvCxnSpPr>
        <p:spPr>
          <a:xfrm rot="5400000">
            <a:off x="3785387" y="4928402"/>
            <a:ext cx="286551" cy="79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pic>
        <p:nvPicPr>
          <p:cNvPr id="32" name="Picture 5" descr="ati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cxnSp>
        <p:nvCxnSpPr>
          <p:cNvPr id="33" name="Gerade Verbindung 32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6</a:t>
            </a:fld>
            <a:endParaRPr lang="de-AT" dirty="0"/>
          </a:p>
        </p:txBody>
      </p:sp>
      <p:cxnSp>
        <p:nvCxnSpPr>
          <p:cNvPr id="35" name="Gerade Verbindung 34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Parameter  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62" name="Gerade Verbindung 61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99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tangle 4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FFB51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7"/>
          <p:cNvSpPr/>
          <p:nvPr/>
        </p:nvSpPr>
        <p:spPr>
          <a:xfrm>
            <a:off x="7786710" y="-24"/>
            <a:ext cx="135732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Picture 6" descr="TU_Signet_CMYK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71414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The </a:t>
            </a:r>
            <a:r>
              <a:rPr lang="de-AT" sz="3200" b="1" dirty="0" err="1" smtClean="0"/>
              <a:t>Full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Bayesian</a:t>
            </a:r>
            <a:r>
              <a:rPr lang="de-AT" sz="3200" b="1" dirty="0" smtClean="0"/>
              <a:t> Evaluation </a:t>
            </a:r>
            <a:r>
              <a:rPr lang="de-AT" sz="3200" b="1" dirty="0" err="1" smtClean="0"/>
              <a:t>Technique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is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based</a:t>
            </a:r>
            <a:r>
              <a:rPr lang="de-AT" sz="3200" b="1" dirty="0" smtClean="0"/>
              <a:t> on </a:t>
            </a:r>
            <a:r>
              <a:rPr lang="de-AT" sz="3200" b="1" dirty="0" err="1" smtClean="0"/>
              <a:t>Bayesian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Statistics</a:t>
            </a:r>
            <a:r>
              <a:rPr lang="de-AT" sz="3200" b="1" dirty="0" smtClean="0"/>
              <a:t>.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2786050" y="2528886"/>
          <a:ext cx="3238500" cy="685800"/>
        </p:xfrm>
        <a:graphic>
          <a:graphicData uri="http://schemas.openxmlformats.org/presentationml/2006/ole">
            <p:oleObj spid="_x0000_s31746" name="Formel" r:id="rId4" imgW="3238200" imgH="685800" progId="Equation.DSMT4">
              <p:embed/>
            </p:oleObj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0" y="1467137"/>
            <a:ext cx="600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2</a:t>
            </a:r>
            <a:r>
              <a:rPr lang="de-AT" sz="2800" b="1" dirty="0" smtClean="0">
                <a:solidFill>
                  <a:srgbClr val="FE8300"/>
                </a:solidFill>
              </a:rPr>
              <a:t> </a:t>
            </a:r>
            <a:r>
              <a:rPr lang="de-AT" sz="2800" b="1" dirty="0" smtClean="0"/>
              <a:t>fundamental </a:t>
            </a:r>
            <a:r>
              <a:rPr lang="de-AT" sz="2800" b="1" dirty="0" err="1" smtClean="0"/>
              <a:t>principles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of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Statistics</a:t>
            </a:r>
            <a:r>
              <a:rPr lang="de-AT" sz="2800" b="1" dirty="0" smtClean="0"/>
              <a:t>:</a:t>
            </a:r>
            <a:endParaRPr lang="de-AT" sz="28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6000760" y="2428868"/>
            <a:ext cx="3429024" cy="81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/>
              <a:t>Normalization</a:t>
            </a:r>
            <a:r>
              <a:rPr lang="de-AT" sz="2000" dirty="0" smtClean="0"/>
              <a:t> </a:t>
            </a:r>
            <a:r>
              <a:rPr lang="de-AT" sz="2000" dirty="0" err="1" smtClean="0"/>
              <a:t>Condition</a:t>
            </a:r>
            <a:endParaRPr lang="de-AT" sz="2000" dirty="0" smtClean="0"/>
          </a:p>
          <a:p>
            <a:pPr>
              <a:lnSpc>
                <a:spcPct val="150000"/>
              </a:lnSpc>
            </a:pPr>
            <a:r>
              <a:rPr lang="de-AT" sz="2000" dirty="0" err="1" smtClean="0"/>
              <a:t>Product</a:t>
            </a:r>
            <a:r>
              <a:rPr lang="de-AT" sz="2000" dirty="0" smtClean="0"/>
              <a:t> </a:t>
            </a:r>
            <a:r>
              <a:rPr lang="de-AT" sz="2000" dirty="0" err="1" smtClean="0"/>
              <a:t>Rule</a:t>
            </a:r>
            <a:endParaRPr lang="de-AT" sz="2000" dirty="0"/>
          </a:p>
        </p:txBody>
      </p:sp>
      <p:sp>
        <p:nvSpPr>
          <p:cNvPr id="20" name="Textfeld 19"/>
          <p:cNvSpPr txBox="1"/>
          <p:nvPr/>
        </p:nvSpPr>
        <p:spPr>
          <a:xfrm>
            <a:off x="71438" y="2214554"/>
            <a:ext cx="32861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x … model </a:t>
            </a:r>
            <a:r>
              <a:rPr lang="de-AT" sz="2000" dirty="0" err="1" smtClean="0"/>
              <a:t>cross</a:t>
            </a:r>
            <a:r>
              <a:rPr lang="de-AT" sz="2000" dirty="0" smtClean="0"/>
              <a:t> </a:t>
            </a:r>
            <a:r>
              <a:rPr lang="de-AT" sz="2000" dirty="0" err="1" smtClean="0"/>
              <a:t>sections</a:t>
            </a:r>
            <a:endParaRPr lang="de-AT" sz="2000" dirty="0" smtClean="0"/>
          </a:p>
          <a:p>
            <a:r>
              <a:rPr lang="de-AT" sz="2000" dirty="0" smtClean="0"/>
              <a:t>M … model</a:t>
            </a:r>
          </a:p>
          <a:p>
            <a:r>
              <a:rPr lang="de-AT" sz="2000" dirty="0" smtClean="0">
                <a:latin typeface="Calibri"/>
              </a:rPr>
              <a:t>σ … experimental </a:t>
            </a:r>
            <a:r>
              <a:rPr lang="de-AT" sz="2000" dirty="0" err="1" smtClean="0">
                <a:latin typeface="Calibri"/>
              </a:rPr>
              <a:t>cross</a:t>
            </a:r>
            <a:r>
              <a:rPr lang="de-AT" sz="2000" dirty="0" smtClean="0">
                <a:latin typeface="Calibri"/>
              </a:rPr>
              <a:t> </a:t>
            </a:r>
            <a:r>
              <a:rPr lang="de-AT" sz="2000" dirty="0" err="1" smtClean="0">
                <a:latin typeface="Calibri"/>
              </a:rPr>
              <a:t>sections</a:t>
            </a:r>
            <a:endParaRPr lang="de-AT" sz="2000" dirty="0" smtClean="0">
              <a:latin typeface="Calibri"/>
            </a:endParaRPr>
          </a:p>
          <a:p>
            <a:endParaRPr lang="de-AT" dirty="0"/>
          </a:p>
        </p:txBody>
      </p:sp>
      <p:sp>
        <p:nvSpPr>
          <p:cNvPr id="21" name="Pfeil nach unten 20"/>
          <p:cNvSpPr/>
          <p:nvPr/>
        </p:nvSpPr>
        <p:spPr>
          <a:xfrm>
            <a:off x="4357686" y="3357562"/>
            <a:ext cx="285752" cy="428628"/>
          </a:xfrm>
          <a:prstGeom prst="downArrow">
            <a:avLst/>
          </a:prstGeom>
          <a:solidFill>
            <a:srgbClr val="FE83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2736860" y="4643446"/>
          <a:ext cx="3263900" cy="660400"/>
        </p:xfrm>
        <a:graphic>
          <a:graphicData uri="http://schemas.openxmlformats.org/presentationml/2006/ole">
            <p:oleObj spid="_x0000_s31747" name="Formel" r:id="rId5" imgW="3263760" imgH="660240" progId="Equation.DSMT4">
              <p:embed/>
            </p:oleObj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3071802" y="392906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smtClean="0">
                <a:solidFill>
                  <a:srgbClr val="FE8300"/>
                </a:solidFill>
              </a:rPr>
              <a:t>BAYES THEOREM</a:t>
            </a:r>
            <a:endParaRPr lang="de-AT" sz="2800" b="1" dirty="0">
              <a:solidFill>
                <a:srgbClr val="FE83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4000496" y="4572008"/>
            <a:ext cx="1143008" cy="5000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5" name="Form 24"/>
          <p:cNvCxnSpPr>
            <a:stCxn id="23" idx="2"/>
          </p:cNvCxnSpPr>
          <p:nvPr/>
        </p:nvCxnSpPr>
        <p:spPr>
          <a:xfrm rot="10800000">
            <a:off x="2143108" y="4143381"/>
            <a:ext cx="1857388" cy="678661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214282" y="4171898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u="sng" dirty="0" err="1" smtClean="0">
                <a:solidFill>
                  <a:srgbClr val="FF0000"/>
                </a:solidFill>
              </a:rPr>
              <a:t>Likelihood</a:t>
            </a:r>
            <a:r>
              <a:rPr lang="de-AT" sz="2000" u="sng" dirty="0" smtClean="0">
                <a:solidFill>
                  <a:srgbClr val="FF0000"/>
                </a:solidFill>
              </a:rPr>
              <a:t> </a:t>
            </a:r>
            <a:r>
              <a:rPr lang="de-AT" sz="2000" u="sng" dirty="0" err="1" smtClean="0">
                <a:solidFill>
                  <a:srgbClr val="FF0000"/>
                </a:solidFill>
              </a:rPr>
              <a:t>function</a:t>
            </a:r>
            <a:endParaRPr lang="de-AT" sz="2000" u="sng" dirty="0" smtClean="0">
              <a:solidFill>
                <a:srgbClr val="FF0000"/>
              </a:solidFill>
            </a:endParaRPr>
          </a:p>
          <a:p>
            <a:r>
              <a:rPr lang="de-AT" sz="2000" dirty="0" err="1" smtClean="0"/>
              <a:t>Measures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prob. </a:t>
            </a:r>
            <a:r>
              <a:rPr lang="de-AT" sz="2000" dirty="0" err="1" smtClean="0"/>
              <a:t>that</a:t>
            </a:r>
            <a:r>
              <a:rPr lang="de-AT" sz="2000" dirty="0" smtClean="0"/>
              <a:t> σ </a:t>
            </a:r>
            <a:r>
              <a:rPr lang="de-AT" sz="2000" dirty="0" err="1" smtClean="0"/>
              <a:t>is</a:t>
            </a:r>
            <a:r>
              <a:rPr lang="de-AT" sz="2000" dirty="0" smtClean="0"/>
              <a:t> </a:t>
            </a:r>
            <a:r>
              <a:rPr lang="de-AT" sz="2000" dirty="0" err="1" smtClean="0"/>
              <a:t>measured</a:t>
            </a:r>
            <a:r>
              <a:rPr lang="de-AT" sz="2000" dirty="0" smtClean="0"/>
              <a:t> </a:t>
            </a:r>
            <a:r>
              <a:rPr lang="de-AT" sz="2000" dirty="0" err="1" smtClean="0"/>
              <a:t>if</a:t>
            </a:r>
            <a:r>
              <a:rPr lang="de-AT" sz="2000" dirty="0" smtClean="0"/>
              <a:t> x </a:t>
            </a:r>
            <a:r>
              <a:rPr lang="de-AT" sz="2000" dirty="0" err="1" smtClean="0"/>
              <a:t>and</a:t>
            </a:r>
            <a:r>
              <a:rPr lang="de-AT" sz="2000" dirty="0" smtClean="0"/>
              <a:t> M </a:t>
            </a:r>
            <a:r>
              <a:rPr lang="de-AT" sz="2000" dirty="0" err="1" smtClean="0"/>
              <a:t>are</a:t>
            </a:r>
            <a:r>
              <a:rPr lang="de-AT" sz="2000" dirty="0" smtClean="0"/>
              <a:t> </a:t>
            </a:r>
            <a:r>
              <a:rPr lang="de-AT" sz="2000" dirty="0" err="1" smtClean="0"/>
              <a:t>correct</a:t>
            </a:r>
            <a:r>
              <a:rPr lang="de-AT" sz="2000" dirty="0" smtClean="0"/>
              <a:t>.</a:t>
            </a:r>
            <a:endParaRPr lang="de-AT" sz="2000" dirty="0"/>
          </a:p>
        </p:txBody>
      </p:sp>
      <p:sp>
        <p:nvSpPr>
          <p:cNvPr id="36" name="Rechteck 35"/>
          <p:cNvSpPr/>
          <p:nvPr/>
        </p:nvSpPr>
        <p:spPr>
          <a:xfrm>
            <a:off x="5143504" y="4572008"/>
            <a:ext cx="928694" cy="42862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38" name="Form 37"/>
          <p:cNvCxnSpPr>
            <a:stCxn id="36" idx="0"/>
          </p:cNvCxnSpPr>
          <p:nvPr/>
        </p:nvCxnSpPr>
        <p:spPr>
          <a:xfrm rot="5400000" flipH="1" flipV="1">
            <a:off x="6018619" y="3875488"/>
            <a:ext cx="285752" cy="1107289"/>
          </a:xfrm>
          <a:prstGeom prst="curvedConnector2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6858016" y="4071942"/>
            <a:ext cx="2285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u="sng" dirty="0" smtClean="0">
                <a:solidFill>
                  <a:schemeClr val="accent5">
                    <a:lumMod val="75000"/>
                  </a:schemeClr>
                </a:solidFill>
              </a:rPr>
              <a:t>Prior </a:t>
            </a:r>
            <a:r>
              <a:rPr lang="de-AT" sz="2000" u="sng" dirty="0" err="1" smtClean="0">
                <a:solidFill>
                  <a:schemeClr val="accent5">
                    <a:lumMod val="75000"/>
                  </a:schemeClr>
                </a:solidFill>
              </a:rPr>
              <a:t>distribution</a:t>
            </a:r>
            <a:endParaRPr lang="de-AT" sz="2000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de-AT" sz="2000" dirty="0" err="1" smtClean="0"/>
              <a:t>Measures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prob. </a:t>
            </a:r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de-AT" sz="2000" dirty="0" err="1" smtClean="0"/>
              <a:t>obtain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 </a:t>
            </a:r>
            <a:r>
              <a:rPr lang="de-AT" sz="2000" dirty="0" err="1" smtClean="0"/>
              <a:t>correct</a:t>
            </a:r>
            <a:r>
              <a:rPr lang="de-AT" sz="2000" dirty="0" smtClean="0"/>
              <a:t> model </a:t>
            </a:r>
            <a:r>
              <a:rPr lang="de-AT" sz="2000" dirty="0" err="1" smtClean="0"/>
              <a:t>cross</a:t>
            </a:r>
            <a:r>
              <a:rPr lang="de-AT" sz="2000" dirty="0" smtClean="0"/>
              <a:t> </a:t>
            </a:r>
            <a:r>
              <a:rPr lang="de-AT" sz="2000" dirty="0" err="1" smtClean="0"/>
              <a:t>sections</a:t>
            </a:r>
            <a:r>
              <a:rPr lang="de-AT" sz="2000" dirty="0" smtClean="0"/>
              <a:t> x </a:t>
            </a:r>
            <a:r>
              <a:rPr lang="de-AT" sz="2000" dirty="0" err="1" smtClean="0"/>
              <a:t>if</a:t>
            </a:r>
            <a:r>
              <a:rPr lang="de-AT" sz="2000" dirty="0" smtClean="0"/>
              <a:t> M </a:t>
            </a:r>
            <a:r>
              <a:rPr lang="de-AT" sz="2000" dirty="0" err="1" smtClean="0"/>
              <a:t>is</a:t>
            </a:r>
            <a:r>
              <a:rPr lang="de-AT" sz="2000" dirty="0" smtClean="0"/>
              <a:t> </a:t>
            </a:r>
            <a:r>
              <a:rPr lang="de-AT" sz="2000" dirty="0" err="1" smtClean="0"/>
              <a:t>true</a:t>
            </a:r>
            <a:r>
              <a:rPr lang="de-AT" sz="2000" dirty="0" smtClean="0"/>
              <a:t>.</a:t>
            </a:r>
            <a:endParaRPr lang="de-AT" sz="2000" dirty="0"/>
          </a:p>
        </p:txBody>
      </p:sp>
      <p:pic>
        <p:nvPicPr>
          <p:cNvPr id="26" name="Picture 5" descr="ati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cxnSp>
        <p:nvCxnSpPr>
          <p:cNvPr id="27" name="Gerade Verbindung 26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7</a:t>
            </a:fld>
            <a:endParaRPr lang="de-AT" dirty="0"/>
          </a:p>
        </p:txBody>
      </p:sp>
      <p:cxnSp>
        <p:nvCxnSpPr>
          <p:cNvPr id="29" name="Gerade Verbindung 28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/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Parameter  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/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32" name="Gerade Verbindung 31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7643834" y="3000372"/>
            <a:ext cx="107157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Ellipse 52"/>
          <p:cNvSpPr/>
          <p:nvPr/>
        </p:nvSpPr>
        <p:spPr>
          <a:xfrm>
            <a:off x="8001024" y="2928934"/>
            <a:ext cx="71438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2700000" lon="20699994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4" name="Ellipse 53"/>
          <p:cNvSpPr/>
          <p:nvPr/>
        </p:nvSpPr>
        <p:spPr>
          <a:xfrm>
            <a:off x="7715272" y="3081334"/>
            <a:ext cx="714380" cy="642942"/>
          </a:xfrm>
          <a:prstGeom prst="ellipse">
            <a:avLst/>
          </a:prstGeom>
          <a:noFill/>
          <a:ln w="25400">
            <a:solidFill>
              <a:srgbClr val="0070C0"/>
            </a:solidFill>
          </a:ln>
          <a:scene3d>
            <a:camera prst="orthographicFront">
              <a:rot lat="18599991" lon="20699994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5" name="Freihandform 54"/>
          <p:cNvSpPr/>
          <p:nvPr/>
        </p:nvSpPr>
        <p:spPr>
          <a:xfrm>
            <a:off x="7989439" y="3190875"/>
            <a:ext cx="425899" cy="285782"/>
          </a:xfrm>
          <a:custGeom>
            <a:avLst/>
            <a:gdLst>
              <a:gd name="connsiteX0" fmla="*/ 73474 w 425899"/>
              <a:gd name="connsiteY0" fmla="*/ 0 h 285782"/>
              <a:gd name="connsiteX1" fmla="*/ 73474 w 425899"/>
              <a:gd name="connsiteY1" fmla="*/ 0 h 285782"/>
              <a:gd name="connsiteX2" fmla="*/ 30611 w 425899"/>
              <a:gd name="connsiteY2" fmla="*/ 66675 h 285782"/>
              <a:gd name="connsiteX3" fmla="*/ 49661 w 425899"/>
              <a:gd name="connsiteY3" fmla="*/ 204788 h 285782"/>
              <a:gd name="connsiteX4" fmla="*/ 63949 w 425899"/>
              <a:gd name="connsiteY4" fmla="*/ 209550 h 285782"/>
              <a:gd name="connsiteX5" fmla="*/ 73474 w 425899"/>
              <a:gd name="connsiteY5" fmla="*/ 223838 h 285782"/>
              <a:gd name="connsiteX6" fmla="*/ 78236 w 425899"/>
              <a:gd name="connsiteY6" fmla="*/ 238125 h 285782"/>
              <a:gd name="connsiteX7" fmla="*/ 116336 w 425899"/>
              <a:gd name="connsiteY7" fmla="*/ 242888 h 285782"/>
              <a:gd name="connsiteX8" fmla="*/ 121099 w 425899"/>
              <a:gd name="connsiteY8" fmla="*/ 257175 h 285782"/>
              <a:gd name="connsiteX9" fmla="*/ 154436 w 425899"/>
              <a:gd name="connsiteY9" fmla="*/ 266700 h 285782"/>
              <a:gd name="connsiteX10" fmla="*/ 168724 w 425899"/>
              <a:gd name="connsiteY10" fmla="*/ 276225 h 285782"/>
              <a:gd name="connsiteX11" fmla="*/ 425899 w 425899"/>
              <a:gd name="connsiteY11" fmla="*/ 276225 h 285782"/>
              <a:gd name="connsiteX12" fmla="*/ 421136 w 425899"/>
              <a:gd name="connsiteY12" fmla="*/ 247650 h 285782"/>
              <a:gd name="connsiteX13" fmla="*/ 411611 w 425899"/>
              <a:gd name="connsiteY13" fmla="*/ 233363 h 285782"/>
              <a:gd name="connsiteX14" fmla="*/ 383036 w 425899"/>
              <a:gd name="connsiteY14" fmla="*/ 209550 h 285782"/>
              <a:gd name="connsiteX15" fmla="*/ 363986 w 425899"/>
              <a:gd name="connsiteY15" fmla="*/ 166688 h 285782"/>
              <a:gd name="connsiteX16" fmla="*/ 349699 w 425899"/>
              <a:gd name="connsiteY16" fmla="*/ 157163 h 285782"/>
              <a:gd name="connsiteX17" fmla="*/ 330649 w 425899"/>
              <a:gd name="connsiteY17" fmla="*/ 128588 h 285782"/>
              <a:gd name="connsiteX18" fmla="*/ 325886 w 425899"/>
              <a:gd name="connsiteY18" fmla="*/ 114300 h 285782"/>
              <a:gd name="connsiteX19" fmla="*/ 311599 w 425899"/>
              <a:gd name="connsiteY19" fmla="*/ 104775 h 285782"/>
              <a:gd name="connsiteX20" fmla="*/ 297311 w 425899"/>
              <a:gd name="connsiteY20" fmla="*/ 90488 h 285782"/>
              <a:gd name="connsiteX21" fmla="*/ 254449 w 425899"/>
              <a:gd name="connsiteY21" fmla="*/ 66675 h 285782"/>
              <a:gd name="connsiteX22" fmla="*/ 225874 w 425899"/>
              <a:gd name="connsiteY22" fmla="*/ 52388 h 285782"/>
              <a:gd name="connsiteX23" fmla="*/ 197299 w 425899"/>
              <a:gd name="connsiteY23" fmla="*/ 38100 h 285782"/>
              <a:gd name="connsiteX24" fmla="*/ 154436 w 425899"/>
              <a:gd name="connsiteY24" fmla="*/ 19050 h 285782"/>
              <a:gd name="connsiteX25" fmla="*/ 92524 w 425899"/>
              <a:gd name="connsiteY25" fmla="*/ 14288 h 285782"/>
              <a:gd name="connsiteX26" fmla="*/ 73474 w 425899"/>
              <a:gd name="connsiteY26" fmla="*/ 0 h 28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5899" h="285782">
                <a:moveTo>
                  <a:pt x="73474" y="0"/>
                </a:moveTo>
                <a:lnTo>
                  <a:pt x="73474" y="0"/>
                </a:lnTo>
                <a:cubicBezTo>
                  <a:pt x="32421" y="56448"/>
                  <a:pt x="42203" y="31904"/>
                  <a:pt x="30611" y="66675"/>
                </a:cubicBezTo>
                <a:cubicBezTo>
                  <a:pt x="33230" y="137372"/>
                  <a:pt x="0" y="179959"/>
                  <a:pt x="49661" y="204788"/>
                </a:cubicBezTo>
                <a:cubicBezTo>
                  <a:pt x="54151" y="207033"/>
                  <a:pt x="59186" y="207963"/>
                  <a:pt x="63949" y="209550"/>
                </a:cubicBezTo>
                <a:cubicBezTo>
                  <a:pt x="67124" y="214313"/>
                  <a:pt x="70914" y="218718"/>
                  <a:pt x="73474" y="223838"/>
                </a:cubicBezTo>
                <a:cubicBezTo>
                  <a:pt x="75719" y="228328"/>
                  <a:pt x="73649" y="236086"/>
                  <a:pt x="78236" y="238125"/>
                </a:cubicBezTo>
                <a:cubicBezTo>
                  <a:pt x="89932" y="243323"/>
                  <a:pt x="103636" y="241300"/>
                  <a:pt x="116336" y="242888"/>
                </a:cubicBezTo>
                <a:cubicBezTo>
                  <a:pt x="117924" y="247650"/>
                  <a:pt x="117549" y="253625"/>
                  <a:pt x="121099" y="257175"/>
                </a:cubicBezTo>
                <a:cubicBezTo>
                  <a:pt x="123378" y="259454"/>
                  <a:pt x="154268" y="266658"/>
                  <a:pt x="154436" y="266700"/>
                </a:cubicBezTo>
                <a:cubicBezTo>
                  <a:pt x="159199" y="269875"/>
                  <a:pt x="163044" y="275515"/>
                  <a:pt x="168724" y="276225"/>
                </a:cubicBezTo>
                <a:cubicBezTo>
                  <a:pt x="245176" y="285782"/>
                  <a:pt x="354588" y="278386"/>
                  <a:pt x="425899" y="276225"/>
                </a:cubicBezTo>
                <a:cubicBezTo>
                  <a:pt x="424311" y="266700"/>
                  <a:pt x="424190" y="256811"/>
                  <a:pt x="421136" y="247650"/>
                </a:cubicBezTo>
                <a:cubicBezTo>
                  <a:pt x="419326" y="242220"/>
                  <a:pt x="415275" y="237760"/>
                  <a:pt x="411611" y="233363"/>
                </a:cubicBezTo>
                <a:cubicBezTo>
                  <a:pt x="400150" y="219609"/>
                  <a:pt x="397087" y="218917"/>
                  <a:pt x="383036" y="209550"/>
                </a:cubicBezTo>
                <a:cubicBezTo>
                  <a:pt x="378320" y="195402"/>
                  <a:pt x="375307" y="178009"/>
                  <a:pt x="363986" y="166688"/>
                </a:cubicBezTo>
                <a:cubicBezTo>
                  <a:pt x="359939" y="162641"/>
                  <a:pt x="354461" y="160338"/>
                  <a:pt x="349699" y="157163"/>
                </a:cubicBezTo>
                <a:cubicBezTo>
                  <a:pt x="343349" y="147638"/>
                  <a:pt x="334269" y="139448"/>
                  <a:pt x="330649" y="128588"/>
                </a:cubicBezTo>
                <a:cubicBezTo>
                  <a:pt x="329061" y="123825"/>
                  <a:pt x="329022" y="118220"/>
                  <a:pt x="325886" y="114300"/>
                </a:cubicBezTo>
                <a:cubicBezTo>
                  <a:pt x="322310" y="109831"/>
                  <a:pt x="315996" y="108439"/>
                  <a:pt x="311599" y="104775"/>
                </a:cubicBezTo>
                <a:cubicBezTo>
                  <a:pt x="306425" y="100463"/>
                  <a:pt x="302627" y="94623"/>
                  <a:pt x="297311" y="90488"/>
                </a:cubicBezTo>
                <a:cubicBezTo>
                  <a:pt x="243253" y="48444"/>
                  <a:pt x="288939" y="83921"/>
                  <a:pt x="254449" y="66675"/>
                </a:cubicBezTo>
                <a:cubicBezTo>
                  <a:pt x="217528" y="48214"/>
                  <a:pt x="261777" y="64355"/>
                  <a:pt x="225874" y="52388"/>
                </a:cubicBezTo>
                <a:cubicBezTo>
                  <a:pt x="184925" y="25090"/>
                  <a:pt x="236735" y="57819"/>
                  <a:pt x="197299" y="38100"/>
                </a:cubicBezTo>
                <a:cubicBezTo>
                  <a:pt x="177489" y="28195"/>
                  <a:pt x="183473" y="21283"/>
                  <a:pt x="154436" y="19050"/>
                </a:cubicBezTo>
                <a:lnTo>
                  <a:pt x="92524" y="14288"/>
                </a:lnTo>
                <a:lnTo>
                  <a:pt x="7347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99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tangle 4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FFB51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7"/>
          <p:cNvSpPr/>
          <p:nvPr/>
        </p:nvSpPr>
        <p:spPr>
          <a:xfrm>
            <a:off x="7786710" y="-24"/>
            <a:ext cx="135732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Picture 6" descr="TU_Signet_CMYK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2844" y="71414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A </a:t>
            </a:r>
            <a:r>
              <a:rPr lang="de-AT" sz="3200" b="1" dirty="0" err="1" smtClean="0"/>
              <a:t>Gaussian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distribution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is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assumed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for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the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prior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distribution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and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the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likelihood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function</a:t>
            </a:r>
            <a:r>
              <a:rPr lang="de-AT" sz="3200" b="1" dirty="0" smtClean="0"/>
              <a:t>.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2736860" y="2339972"/>
          <a:ext cx="3263900" cy="660400"/>
        </p:xfrm>
        <a:graphic>
          <a:graphicData uri="http://schemas.openxmlformats.org/presentationml/2006/ole">
            <p:oleObj spid="_x0000_s32770" name="Formel" r:id="rId4" imgW="3263760" imgH="660240" progId="Equation.DSMT4">
              <p:embed/>
            </p:oleObj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3000364" y="142873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smtClean="0">
                <a:solidFill>
                  <a:srgbClr val="FE8300"/>
                </a:solidFill>
              </a:rPr>
              <a:t>BAYES THEOREM</a:t>
            </a:r>
            <a:endParaRPr lang="de-AT" sz="2800" b="1" dirty="0">
              <a:solidFill>
                <a:srgbClr val="FE83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000496" y="2268534"/>
            <a:ext cx="1143008" cy="5000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8" name="Form 17"/>
          <p:cNvCxnSpPr>
            <a:stCxn id="17" idx="0"/>
          </p:cNvCxnSpPr>
          <p:nvPr/>
        </p:nvCxnSpPr>
        <p:spPr>
          <a:xfrm rot="16200000" flipH="1" flipV="1">
            <a:off x="2911067" y="750476"/>
            <a:ext cx="142876" cy="3178991"/>
          </a:xfrm>
          <a:prstGeom prst="curvedConnector3">
            <a:avLst>
              <a:gd name="adj1" fmla="val -159999"/>
            </a:avLst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214282" y="2457386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>
                <a:solidFill>
                  <a:srgbClr val="FF0000"/>
                </a:solidFill>
              </a:rPr>
              <a:t>Likelihood</a:t>
            </a:r>
            <a:r>
              <a:rPr lang="de-AT" sz="2000" dirty="0" smtClean="0">
                <a:solidFill>
                  <a:srgbClr val="FF0000"/>
                </a:solidFill>
              </a:rPr>
              <a:t> </a:t>
            </a:r>
            <a:r>
              <a:rPr lang="de-AT" sz="2000" dirty="0" err="1" smtClean="0">
                <a:solidFill>
                  <a:srgbClr val="FF0000"/>
                </a:solidFill>
              </a:rPr>
              <a:t>function</a:t>
            </a:r>
            <a:endParaRPr lang="de-AT" sz="2000" dirty="0" smtClean="0">
              <a:solidFill>
                <a:srgbClr val="FF0000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143504" y="2268534"/>
            <a:ext cx="928694" cy="42862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1" name="Form 20"/>
          <p:cNvCxnSpPr>
            <a:stCxn id="20" idx="0"/>
            <a:endCxn id="22" idx="0"/>
          </p:cNvCxnSpPr>
          <p:nvPr/>
        </p:nvCxnSpPr>
        <p:spPr>
          <a:xfrm rot="16200000" flipH="1">
            <a:off x="6518677" y="1357708"/>
            <a:ext cx="214314" cy="2035967"/>
          </a:xfrm>
          <a:prstGeom prst="curvedConnector3">
            <a:avLst>
              <a:gd name="adj1" fmla="val -106666"/>
            </a:avLst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500826" y="2482848"/>
            <a:ext cx="228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accent5">
                    <a:lumMod val="75000"/>
                  </a:schemeClr>
                </a:solidFill>
              </a:rPr>
              <a:t>Prior </a:t>
            </a:r>
            <a:r>
              <a:rPr lang="de-AT" sz="2000" dirty="0" err="1" smtClean="0">
                <a:solidFill>
                  <a:schemeClr val="accent5">
                    <a:lumMod val="75000"/>
                  </a:schemeClr>
                </a:solidFill>
              </a:rPr>
              <a:t>distribution</a:t>
            </a:r>
            <a:endParaRPr lang="de-AT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Pfeil nach unten 27"/>
          <p:cNvSpPr/>
          <p:nvPr/>
        </p:nvSpPr>
        <p:spPr>
          <a:xfrm>
            <a:off x="4429124" y="3214686"/>
            <a:ext cx="285752" cy="107157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857752" y="3643314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In </a:t>
            </a:r>
            <a:r>
              <a:rPr lang="de-AT" sz="2000" dirty="0" err="1" smtClean="0"/>
              <a:t>exponential</a:t>
            </a:r>
            <a:r>
              <a:rPr lang="de-AT" sz="2000" dirty="0" smtClean="0"/>
              <a:t> form</a:t>
            </a:r>
            <a:endParaRPr lang="de-AT" sz="2000" dirty="0"/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592138" y="4743464"/>
          <a:ext cx="7937500" cy="685800"/>
        </p:xfrm>
        <a:graphic>
          <a:graphicData uri="http://schemas.openxmlformats.org/presentationml/2006/ole">
            <p:oleObj spid="_x0000_s32771" name="Formel" r:id="rId5" imgW="7937280" imgH="685800" progId="Equation.DSMT4">
              <p:embed/>
            </p:oleObj>
          </a:graphicData>
        </a:graphic>
      </p:graphicFrame>
      <p:sp>
        <p:nvSpPr>
          <p:cNvPr id="30" name="Textfeld 29"/>
          <p:cNvSpPr txBox="1"/>
          <p:nvPr/>
        </p:nvSpPr>
        <p:spPr>
          <a:xfrm>
            <a:off x="285720" y="3425611"/>
            <a:ext cx="4071966" cy="1107996"/>
          </a:xfrm>
          <a:prstGeom prst="rect">
            <a:avLst/>
          </a:prstGeom>
          <a:solidFill>
            <a:srgbClr val="FF99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de-AT" sz="2200" b="1" i="1" dirty="0" err="1" smtClean="0"/>
              <a:t>Assumption</a:t>
            </a:r>
            <a:r>
              <a:rPr lang="de-AT" sz="2200" b="1" i="1" dirty="0" smtClean="0"/>
              <a:t>: normal </a:t>
            </a:r>
            <a:r>
              <a:rPr lang="de-AT" sz="2200" b="1" i="1" dirty="0" err="1" smtClean="0"/>
              <a:t>distribution</a:t>
            </a:r>
            <a:r>
              <a:rPr lang="de-AT" sz="2200" b="1" i="1" dirty="0" smtClean="0"/>
              <a:t> 	</a:t>
            </a:r>
            <a:r>
              <a:rPr lang="de-AT" sz="2200" b="1" i="1" dirty="0" err="1" smtClean="0"/>
              <a:t>of</a:t>
            </a:r>
            <a:r>
              <a:rPr lang="de-AT" sz="2200" b="1" i="1" dirty="0" smtClean="0"/>
              <a:t> x  </a:t>
            </a:r>
            <a:r>
              <a:rPr lang="de-AT" sz="2200" b="1" i="1" dirty="0" err="1" smtClean="0"/>
              <a:t>around</a:t>
            </a:r>
            <a:r>
              <a:rPr lang="de-AT" sz="2200" b="1" i="1" dirty="0" smtClean="0"/>
              <a:t> x</a:t>
            </a:r>
            <a:r>
              <a:rPr lang="de-AT" sz="2200" b="1" i="1" baseline="-25000" dirty="0" smtClean="0"/>
              <a:t>0 </a:t>
            </a:r>
            <a:r>
              <a:rPr lang="de-AT" sz="2200" b="1" i="1" dirty="0" err="1" smtClean="0"/>
              <a:t>and</a:t>
            </a:r>
            <a:r>
              <a:rPr lang="de-AT" sz="2200" b="1" i="1" dirty="0" smtClean="0"/>
              <a:t> σ 	</a:t>
            </a:r>
            <a:r>
              <a:rPr lang="de-AT" sz="2200" b="1" i="1" dirty="0" err="1" smtClean="0"/>
              <a:t>around</a:t>
            </a:r>
            <a:r>
              <a:rPr lang="de-AT" sz="2200" b="1" i="1" dirty="0" smtClean="0"/>
              <a:t> y(x) </a:t>
            </a:r>
            <a:r>
              <a:rPr lang="de-AT" sz="2200" b="1" dirty="0" smtClean="0"/>
              <a:t>	</a:t>
            </a:r>
            <a:endParaRPr lang="de-AT" sz="2200" b="1" dirty="0"/>
          </a:p>
        </p:txBody>
      </p:sp>
      <p:sp>
        <p:nvSpPr>
          <p:cNvPr id="35" name="Ellipse 34"/>
          <p:cNvSpPr/>
          <p:nvPr/>
        </p:nvSpPr>
        <p:spPr>
          <a:xfrm>
            <a:off x="2928926" y="4786322"/>
            <a:ext cx="2786082" cy="64294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Rechteck 36"/>
          <p:cNvSpPr/>
          <p:nvPr/>
        </p:nvSpPr>
        <p:spPr>
          <a:xfrm>
            <a:off x="5786446" y="4786322"/>
            <a:ext cx="2643206" cy="64294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4" name="Picture 5" descr="ati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3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8</a:t>
            </a:fld>
            <a:endParaRPr lang="de-AT" dirty="0"/>
          </a:p>
        </p:txBody>
      </p:sp>
      <p:cxnSp>
        <p:nvCxnSpPr>
          <p:cNvPr id="38" name="Gerade Verbindung 37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/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Parameter  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/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41" name="Gerade Verbindung 40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99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tangle 4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FFB51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7"/>
          <p:cNvSpPr/>
          <p:nvPr/>
        </p:nvSpPr>
        <p:spPr>
          <a:xfrm>
            <a:off x="7786710" y="-24"/>
            <a:ext cx="135732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/>
          <p:cNvSpPr/>
          <p:nvPr/>
        </p:nvSpPr>
        <p:spPr>
          <a:xfrm>
            <a:off x="7929586" y="71414"/>
            <a:ext cx="114300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Picture 6" descr="TU_Signet_CMYK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9968" y="-24"/>
            <a:ext cx="1274064" cy="1276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71414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err="1" smtClean="0"/>
              <a:t>Exp</a:t>
            </a:r>
            <a:r>
              <a:rPr lang="de-AT" sz="3200" b="1" dirty="0" smtClean="0"/>
              <a:t>., model </a:t>
            </a:r>
            <a:r>
              <a:rPr lang="de-AT" sz="3200" b="1" dirty="0" err="1" smtClean="0"/>
              <a:t>and</a:t>
            </a:r>
            <a:r>
              <a:rPr lang="de-AT" sz="3200" b="1" dirty="0" smtClean="0"/>
              <a:t> par. </a:t>
            </a:r>
            <a:r>
              <a:rPr lang="de-AT" sz="3200" b="1" dirty="0" err="1" smtClean="0"/>
              <a:t>uncertainties</a:t>
            </a:r>
            <a:r>
              <a:rPr lang="de-AT" sz="3200" b="1" dirty="0" smtClean="0"/>
              <a:t> must </a:t>
            </a:r>
            <a:r>
              <a:rPr lang="de-AT" sz="3200" b="1" dirty="0" err="1" smtClean="0"/>
              <a:t>be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considered</a:t>
            </a:r>
            <a:r>
              <a:rPr lang="de-AT" sz="3200" b="1" dirty="0" smtClean="0"/>
              <a:t> in </a:t>
            </a:r>
            <a:r>
              <a:rPr lang="de-AT" sz="3200" b="1" dirty="0" err="1" smtClean="0"/>
              <a:t>the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posterior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probab</a:t>
            </a:r>
            <a:r>
              <a:rPr lang="de-AT" sz="3200" b="1" dirty="0" smtClean="0"/>
              <a:t>. </a:t>
            </a:r>
            <a:r>
              <a:rPr lang="de-AT" sz="3200" b="1" dirty="0" err="1" smtClean="0"/>
              <a:t>distr</a:t>
            </a:r>
            <a:r>
              <a:rPr lang="de-AT" sz="3200" b="1" dirty="0" smtClean="0"/>
              <a:t>.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0" y="1284272"/>
            <a:ext cx="9144000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714480" y="1428736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smtClean="0">
                <a:solidFill>
                  <a:srgbClr val="FE8300"/>
                </a:solidFill>
              </a:rPr>
              <a:t>BAYES THEOREM in </a:t>
            </a:r>
            <a:r>
              <a:rPr lang="de-AT" sz="2800" b="1" dirty="0" err="1" smtClean="0">
                <a:solidFill>
                  <a:srgbClr val="FE8300"/>
                </a:solidFill>
              </a:rPr>
              <a:t>Gaussian</a:t>
            </a:r>
            <a:r>
              <a:rPr lang="de-AT" sz="2800" b="1" dirty="0" smtClean="0">
                <a:solidFill>
                  <a:srgbClr val="FE8300"/>
                </a:solidFill>
              </a:rPr>
              <a:t> form</a:t>
            </a:r>
            <a:endParaRPr lang="de-AT" sz="2800" b="1" dirty="0">
              <a:solidFill>
                <a:srgbClr val="FE8300"/>
              </a:solidFill>
            </a:endParaRPr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592138" y="2540966"/>
          <a:ext cx="7937500" cy="685800"/>
        </p:xfrm>
        <a:graphic>
          <a:graphicData uri="http://schemas.openxmlformats.org/presentationml/2006/ole">
            <p:oleObj spid="_x0000_s69634" name="Formel" r:id="rId4" imgW="7937280" imgH="685800" progId="Equation.DSMT4">
              <p:embed/>
            </p:oleObj>
          </a:graphicData>
        </a:graphic>
      </p:graphicFrame>
      <p:sp>
        <p:nvSpPr>
          <p:cNvPr id="30" name="Textfeld 29"/>
          <p:cNvSpPr txBox="1"/>
          <p:nvPr/>
        </p:nvSpPr>
        <p:spPr>
          <a:xfrm>
            <a:off x="428596" y="1928802"/>
            <a:ext cx="8358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b="1" i="1" dirty="0" err="1" smtClean="0"/>
              <a:t>Assumption</a:t>
            </a:r>
            <a:r>
              <a:rPr lang="de-AT" sz="2200" b="1" i="1" dirty="0" smtClean="0"/>
              <a:t>: normal </a:t>
            </a:r>
            <a:r>
              <a:rPr lang="de-AT" sz="2200" b="1" i="1" dirty="0" err="1" smtClean="0"/>
              <a:t>distribution</a:t>
            </a:r>
            <a:r>
              <a:rPr lang="de-AT" sz="2200" b="1" i="1" dirty="0" smtClean="0"/>
              <a:t> </a:t>
            </a:r>
            <a:r>
              <a:rPr lang="de-AT" sz="2200" b="1" i="1" dirty="0" err="1" smtClean="0"/>
              <a:t>of</a:t>
            </a:r>
            <a:r>
              <a:rPr lang="de-AT" sz="2200" b="1" i="1" dirty="0" smtClean="0"/>
              <a:t> x  </a:t>
            </a:r>
            <a:r>
              <a:rPr lang="de-AT" sz="2200" b="1" i="1" dirty="0" err="1" smtClean="0"/>
              <a:t>around</a:t>
            </a:r>
            <a:r>
              <a:rPr lang="de-AT" sz="2200" b="1" i="1" dirty="0" smtClean="0"/>
              <a:t> x</a:t>
            </a:r>
            <a:r>
              <a:rPr lang="de-AT" sz="2200" b="1" i="1" baseline="-25000" dirty="0" smtClean="0"/>
              <a:t>0 </a:t>
            </a:r>
            <a:r>
              <a:rPr lang="de-AT" sz="2200" b="1" i="1" dirty="0" err="1" smtClean="0"/>
              <a:t>and</a:t>
            </a:r>
            <a:r>
              <a:rPr lang="de-AT" sz="2200" b="1" i="1" dirty="0" smtClean="0"/>
              <a:t> σ </a:t>
            </a:r>
            <a:r>
              <a:rPr lang="de-AT" sz="2200" b="1" i="1" dirty="0" err="1" smtClean="0"/>
              <a:t>around</a:t>
            </a:r>
            <a:r>
              <a:rPr lang="de-AT" sz="2200" b="1" i="1" dirty="0" smtClean="0"/>
              <a:t> y(x) </a:t>
            </a:r>
            <a:endParaRPr lang="de-AT" sz="2200" b="1" i="1" dirty="0"/>
          </a:p>
        </p:txBody>
      </p:sp>
      <p:sp>
        <p:nvSpPr>
          <p:cNvPr id="27" name="Rechteck 26"/>
          <p:cNvSpPr/>
          <p:nvPr/>
        </p:nvSpPr>
        <p:spPr>
          <a:xfrm>
            <a:off x="5857884" y="2500306"/>
            <a:ext cx="2714644" cy="68360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Textfeld 35"/>
          <p:cNvSpPr txBox="1"/>
          <p:nvPr/>
        </p:nvSpPr>
        <p:spPr>
          <a:xfrm>
            <a:off x="500034" y="4631304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chemeClr val="accent4">
                    <a:lumMod val="75000"/>
                  </a:schemeClr>
                </a:solidFill>
              </a:rPr>
              <a:t>					Parameter </a:t>
            </a:r>
            <a:r>
              <a:rPr lang="de-AT" sz="2000" b="1" dirty="0" err="1" smtClean="0">
                <a:solidFill>
                  <a:schemeClr val="accent4">
                    <a:lumMod val="75000"/>
                  </a:schemeClr>
                </a:solidFill>
              </a:rPr>
              <a:t>Uncertainties</a:t>
            </a:r>
            <a:endParaRPr lang="de-AT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de-AT" sz="2000" b="1" dirty="0" smtClean="0">
                <a:solidFill>
                  <a:schemeClr val="accent1"/>
                </a:solidFill>
              </a:rPr>
              <a:t>	         			</a:t>
            </a:r>
            <a:r>
              <a:rPr lang="de-AT" sz="2000" b="1" baseline="30000" dirty="0" smtClean="0">
                <a:solidFill>
                  <a:srgbClr val="00B050"/>
                </a:solidFill>
              </a:rPr>
              <a:t>		</a:t>
            </a:r>
            <a:r>
              <a:rPr lang="de-AT" sz="2000" b="1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de-AT" sz="2000" b="1" baseline="-25000" dirty="0" smtClean="0">
                <a:solidFill>
                  <a:schemeClr val="accent4">
                    <a:lumMod val="75000"/>
                  </a:schemeClr>
                </a:solidFill>
              </a:rPr>
              <a:t>0</a:t>
            </a:r>
            <a:r>
              <a:rPr lang="de-AT" sz="2000" b="1" baseline="30000" dirty="0" smtClean="0">
                <a:solidFill>
                  <a:schemeClr val="accent4">
                    <a:lumMod val="75000"/>
                  </a:schemeClr>
                </a:solidFill>
              </a:rPr>
              <a:t>PU</a:t>
            </a:r>
            <a:endParaRPr lang="de-AT" sz="20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786314" y="350043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x</a:t>
            </a:r>
            <a:r>
              <a:rPr lang="de-AT" sz="2000" baseline="-25000" dirty="0" smtClean="0"/>
              <a:t>0</a:t>
            </a:r>
            <a:r>
              <a:rPr lang="de-AT" sz="2000" dirty="0" smtClean="0"/>
              <a:t>  </a:t>
            </a:r>
            <a:r>
              <a:rPr lang="de-AT" sz="2000" dirty="0" err="1" smtClean="0"/>
              <a:t>around</a:t>
            </a:r>
            <a:r>
              <a:rPr lang="de-AT" sz="2000" dirty="0" smtClean="0"/>
              <a:t> x</a:t>
            </a:r>
            <a:r>
              <a:rPr lang="de-AT" sz="2000" baseline="-25000" dirty="0" smtClean="0"/>
              <a:t> </a:t>
            </a:r>
            <a:r>
              <a:rPr lang="de-AT" sz="2000" dirty="0" err="1" smtClean="0"/>
              <a:t>normally</a:t>
            </a:r>
            <a:r>
              <a:rPr lang="de-AT" sz="2000" dirty="0" smtClean="0"/>
              <a:t> </a:t>
            </a:r>
            <a:r>
              <a:rPr lang="de-AT" sz="2000" dirty="0" err="1" smtClean="0"/>
              <a:t>distributed</a:t>
            </a:r>
            <a:r>
              <a:rPr lang="de-AT" sz="2000" dirty="0" smtClean="0"/>
              <a:t>, </a:t>
            </a:r>
            <a:r>
              <a:rPr lang="de-AT" sz="2000" dirty="0" err="1" smtClean="0"/>
              <a:t>if</a:t>
            </a:r>
            <a:r>
              <a:rPr lang="de-AT" sz="2000" dirty="0" smtClean="0"/>
              <a:t> </a:t>
            </a:r>
            <a:r>
              <a:rPr lang="de-AT" sz="2000" dirty="0" err="1" smtClean="0"/>
              <a:t>considering</a:t>
            </a:r>
            <a:endParaRPr lang="de-AT" sz="2000" dirty="0"/>
          </a:p>
        </p:txBody>
      </p:sp>
      <p:cxnSp>
        <p:nvCxnSpPr>
          <p:cNvPr id="54" name="Form 20"/>
          <p:cNvCxnSpPr>
            <a:stCxn id="40" idx="2"/>
          </p:cNvCxnSpPr>
          <p:nvPr/>
        </p:nvCxnSpPr>
        <p:spPr>
          <a:xfrm rot="16200000" flipH="1">
            <a:off x="6944067" y="4157991"/>
            <a:ext cx="435121" cy="535785"/>
          </a:xfrm>
          <a:prstGeom prst="curvedConnector2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Form 20"/>
          <p:cNvCxnSpPr>
            <a:endCxn id="40" idx="0"/>
          </p:cNvCxnSpPr>
          <p:nvPr/>
        </p:nvCxnSpPr>
        <p:spPr>
          <a:xfrm rot="10800000" flipV="1">
            <a:off x="6893736" y="3186732"/>
            <a:ext cx="321473" cy="313706"/>
          </a:xfrm>
          <a:prstGeom prst="curvedConnector2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5" descr="ati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6033752"/>
            <a:ext cx="1195160" cy="824248"/>
          </a:xfrm>
          <a:prstGeom prst="rect">
            <a:avLst/>
          </a:prstGeom>
        </p:spPr>
      </p:pic>
      <p:sp>
        <p:nvSpPr>
          <p:cNvPr id="3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429652" y="6421461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CD3F-6120-4933-947C-2C8CE5EA9B60}" type="slidenum">
              <a:rPr lang="de-AT" smtClean="0"/>
              <a:pPr/>
              <a:t>9</a:t>
            </a:fld>
            <a:endParaRPr lang="de-AT" dirty="0"/>
          </a:p>
        </p:txBody>
      </p:sp>
      <p:cxnSp>
        <p:nvCxnSpPr>
          <p:cNvPr id="37" name="Gerade Verbindung 36"/>
          <p:cNvCxnSpPr/>
          <p:nvPr/>
        </p:nvCxnSpPr>
        <p:spPr>
          <a:xfrm>
            <a:off x="1000100" y="6215082"/>
            <a:ext cx="8143932" cy="1588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-357158" y="6215082"/>
            <a:ext cx="42862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9"/>
          <p:cNvSpPr txBox="1"/>
          <p:nvPr/>
        </p:nvSpPr>
        <p:spPr>
          <a:xfrm>
            <a:off x="1428728" y="621508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900" dirty="0" smtClean="0">
                <a:solidFill>
                  <a:srgbClr val="FE8300"/>
                </a:solidFill>
              </a:rPr>
              <a:t>      </a:t>
            </a:r>
            <a:r>
              <a:rPr lang="de-AT" sz="1900" dirty="0" err="1" smtClean="0"/>
              <a:t>Bayesian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Parameter              Model           Experimental</a:t>
            </a:r>
          </a:p>
          <a:p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de-AT" sz="1900" dirty="0" err="1" smtClean="0"/>
              <a:t>Statistics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Defects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de-AT" sz="1900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de-AT" sz="19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</p:txBody>
      </p:sp>
      <p:cxnSp>
        <p:nvCxnSpPr>
          <p:cNvPr id="41" name="Gerade Verbindung 40"/>
          <p:cNvCxnSpPr/>
          <p:nvPr/>
        </p:nvCxnSpPr>
        <p:spPr>
          <a:xfrm>
            <a:off x="1000100" y="6215082"/>
            <a:ext cx="8215354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-71470" y="1285860"/>
            <a:ext cx="9286908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>
            <a:off x="-642990" y="6215082"/>
            <a:ext cx="714396" cy="0"/>
          </a:xfrm>
          <a:prstGeom prst="line">
            <a:avLst/>
          </a:prstGeom>
          <a:ln w="66675" cap="sq"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afik 47" descr="XsTotExp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97350" y="3429000"/>
            <a:ext cx="4912226" cy="2503444"/>
          </a:xfrm>
          <a:prstGeom prst="rect">
            <a:avLst/>
          </a:prstGeom>
        </p:spPr>
      </p:pic>
      <p:sp>
        <p:nvSpPr>
          <p:cNvPr id="49" name="Rechteck 48"/>
          <p:cNvSpPr/>
          <p:nvPr/>
        </p:nvSpPr>
        <p:spPr>
          <a:xfrm>
            <a:off x="2945922" y="4575122"/>
            <a:ext cx="857256" cy="68360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1760</Words>
  <Application>Microsoft Office PowerPoint</Application>
  <PresentationFormat>Bildschirmpräsentation (4:3)</PresentationFormat>
  <Paragraphs>356</Paragraphs>
  <Slides>33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5" baseType="lpstr">
      <vt:lpstr>Larissa-Design</vt:lpstr>
      <vt:lpstr>Formel</vt:lpstr>
      <vt:lpstr>How to ascertain uncertainties The Full Bayesian Evaluation Technique for nuclear data application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</vt:vector>
  </TitlesOfParts>
  <Company>TU Wien - Studentenversion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Denise Neudecker</dc:creator>
  <cp:lastModifiedBy>Denise Neudecker</cp:lastModifiedBy>
  <cp:revision>168</cp:revision>
  <dcterms:created xsi:type="dcterms:W3CDTF">2010-11-17T15:26:38Z</dcterms:created>
  <dcterms:modified xsi:type="dcterms:W3CDTF">2011-01-18T11:52:09Z</dcterms:modified>
</cp:coreProperties>
</file>